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4" r:id="rId1"/>
  </p:sldMasterIdLst>
  <p:notesMasterIdLst>
    <p:notesMasterId r:id="rId32"/>
  </p:notesMasterIdLst>
  <p:sldIdLst>
    <p:sldId id="277" r:id="rId2"/>
    <p:sldId id="279" r:id="rId3"/>
    <p:sldId id="256" r:id="rId4"/>
    <p:sldId id="257" r:id="rId5"/>
    <p:sldId id="278" r:id="rId6"/>
    <p:sldId id="280"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2" r:id="rId24"/>
    <p:sldId id="281" r:id="rId25"/>
    <p:sldId id="282" r:id="rId26"/>
    <p:sldId id="283" r:id="rId27"/>
    <p:sldId id="284" r:id="rId28"/>
    <p:sldId id="285" r:id="rId29"/>
    <p:sldId id="275" r:id="rId30"/>
    <p:sldId id="276"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476" y="2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7d0cc12b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7d0cc12b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7d0cc12b6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7d0cc12b6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7d0cc12b6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7d0cc12b6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7d0cc12b6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7d0cc12b6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7d0cc12b6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7d0cc12b6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7d0cc12b6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7d0cc12b6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7d0cc12b6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7d0cc12b6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7d0cc12b6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7d0cc12b6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7d0cc12b6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7d0cc12b6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7d0cc12b6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7d0cc12b6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7d0cc12b6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7d0cc12b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39E9CF88-DE7D-BB9C-C41A-2A1D49C9C10E}"/>
            </a:ext>
          </a:extLst>
        </p:cNvPr>
        <p:cNvGrpSpPr/>
        <p:nvPr/>
      </p:nvGrpSpPr>
      <p:grpSpPr>
        <a:xfrm>
          <a:off x="0" y="0"/>
          <a:ext cx="0" cy="0"/>
          <a:chOff x="0" y="0"/>
          <a:chExt cx="0" cy="0"/>
        </a:xfrm>
      </p:grpSpPr>
      <p:sp>
        <p:nvSpPr>
          <p:cNvPr id="165" name="Google Shape;165;g357d0cc12b6_4_64:notes">
            <a:extLst>
              <a:ext uri="{FF2B5EF4-FFF2-40B4-BE49-F238E27FC236}">
                <a16:creationId xmlns:a16="http://schemas.microsoft.com/office/drawing/2014/main" id="{D9FD891E-93F5-E1F5-4004-0B6C4C8E80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7d0cc12b6_4_64:notes">
            <a:extLst>
              <a:ext uri="{FF2B5EF4-FFF2-40B4-BE49-F238E27FC236}">
                <a16:creationId xmlns:a16="http://schemas.microsoft.com/office/drawing/2014/main" id="{AF2903C9-9903-2455-D1E2-28BF97DC51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100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8CDBC07E-A73A-05C2-4DB9-6337BAD62253}"/>
            </a:ext>
          </a:extLst>
        </p:cNvPr>
        <p:cNvGrpSpPr/>
        <p:nvPr/>
      </p:nvGrpSpPr>
      <p:grpSpPr>
        <a:xfrm>
          <a:off x="0" y="0"/>
          <a:ext cx="0" cy="0"/>
          <a:chOff x="0" y="0"/>
          <a:chExt cx="0" cy="0"/>
        </a:xfrm>
      </p:grpSpPr>
      <p:sp>
        <p:nvSpPr>
          <p:cNvPr id="154" name="Google Shape;154;g357d0cc12b6_4_36:notes">
            <a:extLst>
              <a:ext uri="{FF2B5EF4-FFF2-40B4-BE49-F238E27FC236}">
                <a16:creationId xmlns:a16="http://schemas.microsoft.com/office/drawing/2014/main" id="{294D3D15-DF80-5BD6-10BD-88331CD3DE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7d0cc12b6_4_36:notes">
            <a:extLst>
              <a:ext uri="{FF2B5EF4-FFF2-40B4-BE49-F238E27FC236}">
                <a16:creationId xmlns:a16="http://schemas.microsoft.com/office/drawing/2014/main" id="{D7A759D5-264B-CCC0-CB5B-BAAB07E35B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38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B1160298-FF91-9646-BC88-648530888B45}"/>
            </a:ext>
          </a:extLst>
        </p:cNvPr>
        <p:cNvGrpSpPr/>
        <p:nvPr/>
      </p:nvGrpSpPr>
      <p:grpSpPr>
        <a:xfrm>
          <a:off x="0" y="0"/>
          <a:ext cx="0" cy="0"/>
          <a:chOff x="0" y="0"/>
          <a:chExt cx="0" cy="0"/>
        </a:xfrm>
      </p:grpSpPr>
      <p:sp>
        <p:nvSpPr>
          <p:cNvPr id="165" name="Google Shape;165;g357d0cc12b6_4_64:notes">
            <a:extLst>
              <a:ext uri="{FF2B5EF4-FFF2-40B4-BE49-F238E27FC236}">
                <a16:creationId xmlns:a16="http://schemas.microsoft.com/office/drawing/2014/main" id="{EB477E2B-094E-E284-CE65-F22F4C4742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7d0cc12b6_4_64:notes">
            <a:extLst>
              <a:ext uri="{FF2B5EF4-FFF2-40B4-BE49-F238E27FC236}">
                <a16:creationId xmlns:a16="http://schemas.microsoft.com/office/drawing/2014/main" id="{E2CA3A67-662A-A671-EFAC-48966FC53B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5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a:extLst>
            <a:ext uri="{FF2B5EF4-FFF2-40B4-BE49-F238E27FC236}">
              <a16:creationId xmlns:a16="http://schemas.microsoft.com/office/drawing/2014/main" id="{149CDD1B-D740-6DF1-0E2A-3D7028AAA74B}"/>
            </a:ext>
          </a:extLst>
        </p:cNvPr>
        <p:cNvGrpSpPr/>
        <p:nvPr/>
      </p:nvGrpSpPr>
      <p:grpSpPr>
        <a:xfrm>
          <a:off x="0" y="0"/>
          <a:ext cx="0" cy="0"/>
          <a:chOff x="0" y="0"/>
          <a:chExt cx="0" cy="0"/>
        </a:xfrm>
      </p:grpSpPr>
      <p:sp>
        <p:nvSpPr>
          <p:cNvPr id="165" name="Google Shape;165;g357d0cc12b6_4_64:notes">
            <a:extLst>
              <a:ext uri="{FF2B5EF4-FFF2-40B4-BE49-F238E27FC236}">
                <a16:creationId xmlns:a16="http://schemas.microsoft.com/office/drawing/2014/main" id="{DE8A6ED1-0053-D0E8-59D3-CB9EE0D460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7d0cc12b6_4_64:notes">
            <a:extLst>
              <a:ext uri="{FF2B5EF4-FFF2-40B4-BE49-F238E27FC236}">
                <a16:creationId xmlns:a16="http://schemas.microsoft.com/office/drawing/2014/main" id="{44DD77E3-2CE4-B964-207B-FF3FE246F4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71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7A5A082-D2F8-6EDF-9FCF-692F61F5150F}"/>
            </a:ext>
          </a:extLst>
        </p:cNvPr>
        <p:cNvGrpSpPr/>
        <p:nvPr/>
      </p:nvGrpSpPr>
      <p:grpSpPr>
        <a:xfrm>
          <a:off x="0" y="0"/>
          <a:ext cx="0" cy="0"/>
          <a:chOff x="0" y="0"/>
          <a:chExt cx="0" cy="0"/>
        </a:xfrm>
      </p:grpSpPr>
      <p:sp>
        <p:nvSpPr>
          <p:cNvPr id="100" name="Google Shape;100;g357d0cc12b6_0_43:notes">
            <a:extLst>
              <a:ext uri="{FF2B5EF4-FFF2-40B4-BE49-F238E27FC236}">
                <a16:creationId xmlns:a16="http://schemas.microsoft.com/office/drawing/2014/main" id="{E07CA220-7791-0615-7D5D-36B5810E39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7d0cc12b6_0_43:notes">
            <a:extLst>
              <a:ext uri="{FF2B5EF4-FFF2-40B4-BE49-F238E27FC236}">
                <a16:creationId xmlns:a16="http://schemas.microsoft.com/office/drawing/2014/main" id="{6A6BB90C-DF48-2E8D-06D3-5DEECBF7F4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89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7d0cc12b6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7d0cc12b6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7d0cc12b6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7d0cc12b6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7d0cc12b6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7d0cc12b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7d0cc12b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7d0cc12b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7d0cc12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7d0cc12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7d0cc12b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7d0cc12b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7d0cc12b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7d0cc12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7d0cc12b6_5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7d0cc12b6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7d0cc12b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7d0cc12b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6AD6EE87-EBD5-4F12-A48A-63ACA297AC8F}" type="datetimeFigureOut">
              <a:rPr lang="en-US" smtClean="0"/>
              <a:t>6/1/2025</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2419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506475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83473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2749786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88500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810900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12584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57470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034216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296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51869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27522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56385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0808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21564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2787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27604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883868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0298CD5-6C1E-4009-B41F-6DF62E31D3BE}" type="datetimeFigureOut">
              <a:rPr lang="en-US" smtClean="0"/>
              <a:pPr/>
              <a:t>6/1/2025</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2758533"/>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hyperlink" Target="http://e-commerce-websitehack-master3.s3-website-us-east-1.amazonaws.com/" TargetMode="Externa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e and white card with text&#10;&#10;AI-generated content may be incorrect.">
            <a:extLst>
              <a:ext uri="{FF2B5EF4-FFF2-40B4-BE49-F238E27FC236}">
                <a16:creationId xmlns:a16="http://schemas.microsoft.com/office/drawing/2014/main" id="{F254A137-ECE9-97E0-E1AE-894AF8F88CCC}"/>
              </a:ext>
            </a:extLst>
          </p:cNvPr>
          <p:cNvPicPr>
            <a:picLocks noChangeAspect="1"/>
          </p:cNvPicPr>
          <p:nvPr/>
        </p:nvPicPr>
        <p:blipFill>
          <a:blip r:embed="rId3"/>
          <a:stretch>
            <a:fillRect/>
          </a:stretch>
        </p:blipFill>
        <p:spPr>
          <a:xfrm>
            <a:off x="1025236" y="911513"/>
            <a:ext cx="7093528" cy="3990110"/>
          </a:xfrm>
          <a:prstGeom prst="rect">
            <a:avLst/>
          </a:prstGeom>
        </p:spPr>
      </p:pic>
    </p:spTree>
    <p:extLst>
      <p:ext uri="{BB962C8B-B14F-4D97-AF65-F5344CB8AC3E}">
        <p14:creationId xmlns:p14="http://schemas.microsoft.com/office/powerpoint/2010/main" val="250427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84"/>
        <p:cNvGrpSpPr/>
        <p:nvPr/>
      </p:nvGrpSpPr>
      <p:grpSpPr>
        <a:xfrm>
          <a:off x="0" y="0"/>
          <a:ext cx="0" cy="0"/>
          <a:chOff x="0" y="0"/>
          <a:chExt cx="0" cy="0"/>
        </a:xfrm>
      </p:grpSpPr>
      <p:pic>
        <p:nvPicPr>
          <p:cNvPr id="85" name="Google Shape;85;p18"/>
          <p:cNvPicPr preferRelativeResize="0"/>
          <p:nvPr/>
        </p:nvPicPr>
        <p:blipFill>
          <a:blip r:embed="rId4">
            <a:alphaModFix/>
          </a:blip>
          <a:stretch>
            <a:fillRect/>
          </a:stretch>
        </p:blipFill>
        <p:spPr>
          <a:xfrm>
            <a:off x="831098" y="931857"/>
            <a:ext cx="7481802" cy="3820974"/>
          </a:xfrm>
          <a:prstGeom prst="rect">
            <a:avLst/>
          </a:prstGeom>
          <a:noFill/>
          <a:ln>
            <a:noFill/>
          </a:ln>
        </p:spPr>
      </p:pic>
      <p:sp>
        <p:nvSpPr>
          <p:cNvPr id="86" name="Google Shape;86;p18"/>
          <p:cNvSpPr txBox="1">
            <a:spLocks noGrp="1"/>
          </p:cNvSpPr>
          <p:nvPr>
            <p:ph type="title"/>
          </p:nvPr>
        </p:nvSpPr>
        <p:spPr>
          <a:xfrm>
            <a:off x="465676" y="4685436"/>
            <a:ext cx="8212645" cy="356463"/>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400" dirty="0">
                <a:solidFill>
                  <a:schemeClr val="bg1"/>
                </a:solidFill>
              </a:rPr>
              <a:t>style.css</a:t>
            </a:r>
            <a:endParaRPr sz="24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b="1"/>
              <a:t>  Frontend Part </a:t>
            </a:r>
            <a:endParaRPr b="1"/>
          </a:p>
        </p:txBody>
      </p:sp>
      <p:pic>
        <p:nvPicPr>
          <p:cNvPr id="92" name="Google Shape;92;p19"/>
          <p:cNvPicPr preferRelativeResize="0"/>
          <p:nvPr/>
        </p:nvPicPr>
        <p:blipFill>
          <a:blip r:embed="rId4">
            <a:alphaModFix/>
          </a:blip>
          <a:stretch>
            <a:fillRect/>
          </a:stretch>
        </p:blipFill>
        <p:spPr>
          <a:xfrm>
            <a:off x="975789" y="877501"/>
            <a:ext cx="7192422" cy="3820974"/>
          </a:xfrm>
          <a:prstGeom prst="rect">
            <a:avLst/>
          </a:prstGeom>
          <a:noFill/>
          <a:ln>
            <a:noFill/>
          </a:ln>
        </p:spPr>
      </p:pic>
      <p:sp>
        <p:nvSpPr>
          <p:cNvPr id="2" name="Google Shape;86;p18">
            <a:extLst>
              <a:ext uri="{FF2B5EF4-FFF2-40B4-BE49-F238E27FC236}">
                <a16:creationId xmlns:a16="http://schemas.microsoft.com/office/drawing/2014/main" id="{4F27DB7A-BAA0-C54B-0C07-B3274C8AE423}"/>
              </a:ext>
            </a:extLst>
          </p:cNvPr>
          <p:cNvSpPr txBox="1">
            <a:spLocks/>
          </p:cNvSpPr>
          <p:nvPr/>
        </p:nvSpPr>
        <p:spPr>
          <a:xfrm>
            <a:off x="465676" y="4685436"/>
            <a:ext cx="8212645" cy="356463"/>
          </a:xfrm>
          <a:prstGeom prst="rect">
            <a:avLst/>
          </a:prstGeom>
        </p:spPr>
        <p:txBody>
          <a:bodyPr spcFirstLastPara="1" vert="horz" wrap="square" lIns="91425" tIns="91425" rIns="91425" bIns="91425" rtlCol="0" anchor="t" anchorCtr="0">
            <a:normAutofit fontScale="67500" lnSpcReduction="20000"/>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2400" dirty="0">
                <a:solidFill>
                  <a:schemeClr val="bg1"/>
                </a:solidFill>
              </a:rPr>
              <a:t>style.css (</a:t>
            </a:r>
            <a:r>
              <a:rPr lang="en-US" sz="2400" dirty="0" err="1">
                <a:solidFill>
                  <a:schemeClr val="bg1"/>
                </a:solidFill>
              </a:rPr>
              <a:t>cont</a:t>
            </a:r>
            <a:r>
              <a:rPr lang="en-US" sz="2400" dirty="0">
                <a:solidFill>
                  <a:schemeClr val="bg1"/>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637264"/>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400"/>
              </a:spcBef>
              <a:spcAft>
                <a:spcPts val="400"/>
              </a:spcAft>
              <a:buClr>
                <a:schemeClr val="dk1"/>
              </a:buClr>
              <a:buSzPts val="1100"/>
              <a:buFont typeface="Arial"/>
              <a:buNone/>
            </a:pPr>
            <a:r>
              <a:rPr lang="en" sz="2500" b="1" dirty="0">
                <a:solidFill>
                  <a:schemeClr val="bg1"/>
                </a:solidFill>
              </a:rPr>
              <a:t>JavaScript Features (script.js)</a:t>
            </a:r>
            <a:endParaRPr sz="2500" dirty="0">
              <a:solidFill>
                <a:schemeClr val="bg1"/>
              </a:solidFill>
            </a:endParaRPr>
          </a:p>
        </p:txBody>
      </p:sp>
      <p:sp>
        <p:nvSpPr>
          <p:cNvPr id="98" name="Google Shape;98;p20"/>
          <p:cNvSpPr txBox="1">
            <a:spLocks noGrp="1"/>
          </p:cNvSpPr>
          <p:nvPr>
            <p:ph type="body" idx="1"/>
          </p:nvPr>
        </p:nvSpPr>
        <p:spPr>
          <a:xfrm>
            <a:off x="923636" y="1209964"/>
            <a:ext cx="6945746" cy="3537526"/>
          </a:xfrm>
          <a:prstGeom prst="rect">
            <a:avLst/>
          </a:prstGeom>
        </p:spPr>
        <p:txBody>
          <a:bodyPr spcFirstLastPara="1" wrap="square" lIns="91425" tIns="91425" rIns="91425" bIns="91425" anchor="t" anchorCtr="0">
            <a:normAutofit fontScale="92500" lnSpcReduction="20000"/>
          </a:bodyPr>
          <a:lstStyle/>
          <a:p>
            <a:pPr marL="0" lvl="0" indent="0" algn="l" rtl="0">
              <a:spcBef>
                <a:spcPts val="1200"/>
              </a:spcBef>
              <a:spcAft>
                <a:spcPts val="0"/>
              </a:spcAft>
              <a:buClr>
                <a:schemeClr val="dk1"/>
              </a:buClr>
              <a:buSzPts val="275"/>
              <a:buNone/>
            </a:pPr>
            <a:r>
              <a:rPr lang="en" b="1" dirty="0">
                <a:solidFill>
                  <a:schemeClr val="dk1"/>
                </a:solidFill>
              </a:rPr>
              <a:t>Cart Functionality:</a:t>
            </a:r>
            <a:br>
              <a:rPr lang="en" sz="600" b="1" dirty="0">
                <a:solidFill>
                  <a:schemeClr val="dk1"/>
                </a:solidFill>
              </a:rPr>
            </a:br>
            <a:endParaRPr sz="700" b="1" dirty="0">
              <a:solidFill>
                <a:schemeClr val="dk1"/>
              </a:solidFill>
            </a:endParaRPr>
          </a:p>
          <a:p>
            <a:pPr marL="685800" lvl="1" indent="-685800">
              <a:buClr>
                <a:schemeClr val="dk1"/>
              </a:buClr>
              <a:buSzPct val="100000"/>
            </a:pPr>
            <a:r>
              <a:rPr lang="en" sz="1600" dirty="0">
                <a:solidFill>
                  <a:schemeClr val="dk1"/>
                </a:solidFill>
              </a:rPr>
              <a:t>Initializes an empty cart array.</a:t>
            </a:r>
            <a:endParaRPr sz="1600" dirty="0">
              <a:solidFill>
                <a:schemeClr val="dk1"/>
              </a:solidFill>
            </a:endParaRPr>
          </a:p>
          <a:p>
            <a:pPr marL="685800" lvl="1" indent="-685800">
              <a:buClr>
                <a:schemeClr val="dk1"/>
              </a:buClr>
              <a:buSzPct val="100000"/>
            </a:pPr>
            <a:r>
              <a:rPr lang="en" sz="1600" dirty="0">
                <a:solidFill>
                  <a:schemeClr val="dk1"/>
                </a:solidFill>
              </a:rPr>
              <a:t>Uses event listeners to add products to the cart.</a:t>
            </a:r>
            <a:endParaRPr sz="1600" dirty="0">
              <a:solidFill>
                <a:schemeClr val="dk1"/>
              </a:solidFill>
            </a:endParaRPr>
          </a:p>
          <a:p>
            <a:pPr marL="685800" lvl="1" indent="-685800">
              <a:buClr>
                <a:schemeClr val="dk1"/>
              </a:buClr>
              <a:buSzPct val="78181"/>
            </a:pPr>
            <a:r>
              <a:rPr lang="en" sz="1600" dirty="0">
                <a:solidFill>
                  <a:schemeClr val="dk1"/>
                </a:solidFill>
              </a:rPr>
              <a:t>Displays a message when a product is added.</a:t>
            </a:r>
            <a:br>
              <a:rPr lang="en" sz="1200" dirty="0">
                <a:solidFill>
                  <a:schemeClr val="dk1"/>
                </a:solidFill>
              </a:rPr>
            </a:br>
            <a:endParaRPr sz="1800" dirty="0">
              <a:solidFill>
                <a:schemeClr val="dk1"/>
              </a:solidFill>
            </a:endParaRPr>
          </a:p>
          <a:p>
            <a:pPr marL="0" lvl="0" indent="0" algn="l" rtl="0">
              <a:spcBef>
                <a:spcPts val="0"/>
              </a:spcBef>
              <a:spcAft>
                <a:spcPts val="0"/>
              </a:spcAft>
              <a:buClr>
                <a:schemeClr val="dk1"/>
              </a:buClr>
              <a:buSzPts val="275"/>
              <a:buNone/>
            </a:pPr>
            <a:r>
              <a:rPr lang="en" b="1" dirty="0">
                <a:solidFill>
                  <a:schemeClr val="dk1"/>
                </a:solidFill>
              </a:rPr>
              <a:t>Filter Functionality:</a:t>
            </a:r>
            <a:endParaRPr sz="600" b="1" dirty="0">
              <a:solidFill>
                <a:schemeClr val="dk1"/>
              </a:solidFill>
            </a:endParaRPr>
          </a:p>
          <a:p>
            <a:pPr marL="685800" lvl="1" indent="-685800">
              <a:buClr>
                <a:schemeClr val="dk1"/>
              </a:buClr>
              <a:buSzPct val="100000"/>
            </a:pPr>
            <a:r>
              <a:rPr lang="en" sz="1600" dirty="0">
                <a:solidFill>
                  <a:schemeClr val="dk1"/>
                </a:solidFill>
              </a:rPr>
              <a:t>Captures search keywords, category, min price, and max price from user inputs.</a:t>
            </a:r>
            <a:endParaRPr sz="1600" dirty="0">
              <a:solidFill>
                <a:schemeClr val="dk1"/>
              </a:solidFill>
            </a:endParaRPr>
          </a:p>
          <a:p>
            <a:pPr marL="685800" lvl="1" indent="-685800">
              <a:buClr>
                <a:schemeClr val="dk1"/>
              </a:buClr>
              <a:buSzPct val="100000"/>
            </a:pPr>
            <a:r>
              <a:rPr lang="en" sz="1600" dirty="0">
                <a:solidFill>
                  <a:schemeClr val="dk1"/>
                </a:solidFill>
              </a:rPr>
              <a:t>Filters products based on these criteria.</a:t>
            </a:r>
            <a:endParaRPr sz="1600" dirty="0">
              <a:solidFill>
                <a:schemeClr val="dk1"/>
              </a:solidFill>
            </a:endParaRPr>
          </a:p>
          <a:p>
            <a:pPr marL="685800" lvl="1" indent="-685800">
              <a:buClr>
                <a:schemeClr val="dk1"/>
              </a:buClr>
              <a:buSzPct val="100000"/>
            </a:pPr>
            <a:r>
              <a:rPr lang="en" sz="1600" dirty="0">
                <a:solidFill>
                  <a:schemeClr val="dk1"/>
                </a:solidFill>
              </a:rPr>
              <a:t>Dynamically updates the product list.</a:t>
            </a:r>
            <a:br>
              <a:rPr lang="en" sz="1600" dirty="0">
                <a:solidFill>
                  <a:schemeClr val="dk1"/>
                </a:solidFill>
              </a:rPr>
            </a:br>
            <a:endParaRPr lang="en-US" sz="1600" dirty="0">
              <a:solidFill>
                <a:schemeClr val="dk1"/>
              </a:solidFill>
            </a:endParaRPr>
          </a:p>
          <a:p>
            <a:pPr marL="0" lvl="1" indent="0" algn="l" rtl="0">
              <a:spcBef>
                <a:spcPts val="0"/>
              </a:spcBef>
              <a:spcAft>
                <a:spcPts val="0"/>
              </a:spcAft>
              <a:buClr>
                <a:schemeClr val="dk1"/>
              </a:buClr>
              <a:buSzPct val="100000"/>
              <a:buNone/>
            </a:pPr>
            <a:r>
              <a:rPr lang="en-US" sz="1800" b="1" dirty="0">
                <a:solidFill>
                  <a:schemeClr val="dk1"/>
                </a:solidFill>
              </a:rPr>
              <a:t>User Interaction:</a:t>
            </a:r>
          </a:p>
          <a:p>
            <a:pPr marL="685800" lvl="1" indent="-685800">
              <a:buClr>
                <a:schemeClr val="dk1"/>
              </a:buClr>
              <a:buSzPct val="100000"/>
            </a:pPr>
            <a:r>
              <a:rPr lang="en" sz="1600" dirty="0">
                <a:solidFill>
                  <a:schemeClr val="dk1"/>
                </a:solidFill>
              </a:rPr>
              <a:t>Instant feedback when adding a product.</a:t>
            </a:r>
            <a:endParaRPr sz="1600" dirty="0">
              <a:solidFill>
                <a:schemeClr val="dk1"/>
              </a:solidFill>
            </a:endParaRPr>
          </a:p>
          <a:p>
            <a:pPr marL="685800" lvl="1" indent="-685800">
              <a:buClr>
                <a:schemeClr val="dk1"/>
              </a:buClr>
              <a:buSzPct val="100000"/>
            </a:pPr>
            <a:r>
              <a:rPr lang="en" sz="1600" dirty="0">
                <a:solidFill>
                  <a:schemeClr val="dk1"/>
                </a:solidFill>
              </a:rPr>
              <a:t>Seamless filtering for a smooth user experience.</a:t>
            </a:r>
            <a:endParaRPr sz="1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2183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Web Page</a:t>
            </a:r>
            <a:endParaRPr/>
          </a:p>
        </p:txBody>
      </p:sp>
      <p:pic>
        <p:nvPicPr>
          <p:cNvPr id="104" name="Google Shape;104;p21"/>
          <p:cNvPicPr preferRelativeResize="0"/>
          <p:nvPr/>
        </p:nvPicPr>
        <p:blipFill>
          <a:blip r:embed="rId4">
            <a:alphaModFix/>
          </a:blip>
          <a:stretch>
            <a:fillRect/>
          </a:stretch>
        </p:blipFill>
        <p:spPr>
          <a:xfrm>
            <a:off x="822728" y="1160286"/>
            <a:ext cx="7498543" cy="3764914"/>
          </a:xfrm>
          <a:prstGeom prst="rect">
            <a:avLst/>
          </a:prstGeom>
          <a:noFill/>
          <a:ln>
            <a:noFill/>
          </a:ln>
        </p:spPr>
      </p:pic>
      <p:sp>
        <p:nvSpPr>
          <p:cNvPr id="2" name="Google Shape;71;p16">
            <a:extLst>
              <a:ext uri="{FF2B5EF4-FFF2-40B4-BE49-F238E27FC236}">
                <a16:creationId xmlns:a16="http://schemas.microsoft.com/office/drawing/2014/main" id="{54847BF4-D8B5-0888-8E30-3339EDADF3DB}"/>
              </a:ext>
            </a:extLst>
          </p:cNvPr>
          <p:cNvSpPr txBox="1">
            <a:spLocks/>
          </p:cNvSpPr>
          <p:nvPr/>
        </p:nvSpPr>
        <p:spPr>
          <a:xfrm>
            <a:off x="311700" y="768794"/>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b="1" dirty="0">
                <a:solidFill>
                  <a:schemeClr val="bg1"/>
                </a:solidFill>
              </a:rPr>
              <a:t>Website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877409"/>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dirty="0">
                <a:solidFill>
                  <a:schemeClr val="bg1"/>
                </a:solidFill>
              </a:rPr>
              <a:t>Added Categories and Filters</a:t>
            </a:r>
            <a:endParaRPr sz="2720" dirty="0">
              <a:solidFill>
                <a:schemeClr val="bg1"/>
              </a:solidFill>
            </a:endParaRPr>
          </a:p>
        </p:txBody>
      </p:sp>
      <p:pic>
        <p:nvPicPr>
          <p:cNvPr id="111" name="Google Shape;111;p22"/>
          <p:cNvPicPr preferRelativeResize="0"/>
          <p:nvPr/>
        </p:nvPicPr>
        <p:blipFill>
          <a:blip r:embed="rId4">
            <a:alphaModFix/>
          </a:blip>
          <a:stretch>
            <a:fillRect/>
          </a:stretch>
        </p:blipFill>
        <p:spPr>
          <a:xfrm>
            <a:off x="502445" y="1450109"/>
            <a:ext cx="8139110" cy="35718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259350" y="797813"/>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bg1"/>
                </a:solidFill>
              </a:rPr>
              <a:t>Accessories</a:t>
            </a:r>
            <a:endParaRPr dirty="0">
              <a:solidFill>
                <a:schemeClr val="bg1"/>
              </a:solidFill>
            </a:endParaRPr>
          </a:p>
        </p:txBody>
      </p:sp>
      <p:pic>
        <p:nvPicPr>
          <p:cNvPr id="118" name="Google Shape;118;p23"/>
          <p:cNvPicPr preferRelativeResize="0"/>
          <p:nvPr/>
        </p:nvPicPr>
        <p:blipFill>
          <a:blip r:embed="rId4">
            <a:alphaModFix/>
          </a:blip>
          <a:stretch>
            <a:fillRect/>
          </a:stretch>
        </p:blipFill>
        <p:spPr>
          <a:xfrm>
            <a:off x="494133" y="1370513"/>
            <a:ext cx="8051034" cy="36493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797771"/>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bg1"/>
                </a:solidFill>
              </a:rPr>
              <a:t>Prices</a:t>
            </a:r>
            <a:endParaRPr dirty="0">
              <a:solidFill>
                <a:schemeClr val="bg1"/>
              </a:solidFill>
            </a:endParaRPr>
          </a:p>
        </p:txBody>
      </p:sp>
      <p:sp>
        <p:nvSpPr>
          <p:cNvPr id="124" name="Google Shape;124;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5" name="Google Shape;125;p24"/>
          <p:cNvPicPr preferRelativeResize="0"/>
          <p:nvPr/>
        </p:nvPicPr>
        <p:blipFill>
          <a:blip r:embed="rId4">
            <a:alphaModFix/>
          </a:blip>
          <a:stretch>
            <a:fillRect/>
          </a:stretch>
        </p:blipFill>
        <p:spPr>
          <a:xfrm>
            <a:off x="588180" y="1289184"/>
            <a:ext cx="8184320"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699" y="844011"/>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bg1"/>
                </a:solidFill>
              </a:rPr>
              <a:t>Added to Cart </a:t>
            </a:r>
            <a:endParaRPr dirty="0">
              <a:solidFill>
                <a:schemeClr val="bg1"/>
              </a:solidFill>
            </a:endParaRPr>
          </a:p>
        </p:txBody>
      </p:sp>
      <p:pic>
        <p:nvPicPr>
          <p:cNvPr id="132" name="Google Shape;132;p25"/>
          <p:cNvPicPr preferRelativeResize="0"/>
          <p:nvPr/>
        </p:nvPicPr>
        <p:blipFill>
          <a:blip r:embed="rId4">
            <a:alphaModFix/>
          </a:blip>
          <a:stretch>
            <a:fillRect/>
          </a:stretch>
        </p:blipFill>
        <p:spPr>
          <a:xfrm>
            <a:off x="581890" y="1338068"/>
            <a:ext cx="7980219" cy="36818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699" y="772726"/>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bg1"/>
                </a:solidFill>
              </a:rPr>
              <a:t>Search Box</a:t>
            </a:r>
            <a:endParaRPr dirty="0">
              <a:solidFill>
                <a:schemeClr val="bg1"/>
              </a:solidFill>
            </a:endParaRPr>
          </a:p>
        </p:txBody>
      </p:sp>
      <p:pic>
        <p:nvPicPr>
          <p:cNvPr id="139" name="Google Shape;139;p26"/>
          <p:cNvPicPr preferRelativeResize="0"/>
          <p:nvPr/>
        </p:nvPicPr>
        <p:blipFill>
          <a:blip r:embed="rId4">
            <a:alphaModFix/>
          </a:blip>
          <a:stretch>
            <a:fillRect/>
          </a:stretch>
        </p:blipFill>
        <p:spPr>
          <a:xfrm>
            <a:off x="381537" y="1339273"/>
            <a:ext cx="8380925" cy="35334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721772" y="703843"/>
            <a:ext cx="1861466"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solidFill>
                  <a:schemeClr val="bg1"/>
                </a:solidFill>
              </a:rPr>
              <a:t>script.js</a:t>
            </a:r>
            <a:endParaRPr sz="2400" dirty="0">
              <a:solidFill>
                <a:schemeClr val="bg1"/>
              </a:solidFill>
            </a:endParaRPr>
          </a:p>
        </p:txBody>
      </p:sp>
      <p:pic>
        <p:nvPicPr>
          <p:cNvPr id="146" name="Google Shape;146;p27"/>
          <p:cNvPicPr preferRelativeResize="0"/>
          <p:nvPr/>
        </p:nvPicPr>
        <p:blipFill>
          <a:blip r:embed="rId4">
            <a:alphaModFix/>
          </a:blip>
          <a:stretch>
            <a:fillRect/>
          </a:stretch>
        </p:blipFill>
        <p:spPr>
          <a:xfrm>
            <a:off x="656610" y="1145400"/>
            <a:ext cx="7991791" cy="38299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BEF8-85EF-C715-1E2C-E7667469CF46}"/>
              </a:ext>
            </a:extLst>
          </p:cNvPr>
          <p:cNvSpPr>
            <a:spLocks noGrp="1"/>
          </p:cNvSpPr>
          <p:nvPr>
            <p:ph type="title"/>
          </p:nvPr>
        </p:nvSpPr>
        <p:spPr>
          <a:xfrm>
            <a:off x="855663" y="1348508"/>
            <a:ext cx="7429499" cy="746413"/>
          </a:xfrm>
        </p:spPr>
        <p:txBody>
          <a:bodyPr>
            <a:normAutofit/>
          </a:bodyPr>
          <a:lstStyle/>
          <a:p>
            <a:pPr algn="ctr"/>
            <a:r>
              <a:rPr lang="en-US" sz="4000" b="1" dirty="0">
                <a:solidFill>
                  <a:schemeClr val="dk1"/>
                </a:solidFill>
              </a:rPr>
              <a:t>Project</a:t>
            </a:r>
            <a:r>
              <a:rPr lang="en-US" sz="3600" dirty="0">
                <a:solidFill>
                  <a:schemeClr val="bg1"/>
                </a:solidFill>
              </a:rPr>
              <a:t> </a:t>
            </a:r>
            <a:r>
              <a:rPr lang="en-US" sz="4000" b="1" dirty="0">
                <a:solidFill>
                  <a:schemeClr val="dk1"/>
                </a:solidFill>
              </a:rPr>
              <a:t>Topic</a:t>
            </a:r>
          </a:p>
        </p:txBody>
      </p:sp>
      <p:sp>
        <p:nvSpPr>
          <p:cNvPr id="4" name="Google Shape;54;p13">
            <a:extLst>
              <a:ext uri="{FF2B5EF4-FFF2-40B4-BE49-F238E27FC236}">
                <a16:creationId xmlns:a16="http://schemas.microsoft.com/office/drawing/2014/main" id="{DAEEE94E-6629-CDDC-D1C1-A674DB0197B3}"/>
              </a:ext>
            </a:extLst>
          </p:cNvPr>
          <p:cNvSpPr txBox="1">
            <a:spLocks noGrp="1"/>
          </p:cNvSpPr>
          <p:nvPr>
            <p:ph idx="1"/>
          </p:nvPr>
        </p:nvSpPr>
        <p:spPr>
          <a:xfrm>
            <a:off x="855662" y="2571750"/>
            <a:ext cx="7429500" cy="864177"/>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0"/>
              </a:spcAft>
              <a:buClr>
                <a:schemeClr val="dk1"/>
              </a:buClr>
              <a:buSzPts val="1100"/>
              <a:buFont typeface="Arial"/>
              <a:buNone/>
            </a:pPr>
            <a:r>
              <a:rPr lang="en" sz="4800" b="1" i="1" u="sng" dirty="0">
                <a:solidFill>
                  <a:schemeClr val="bg1"/>
                </a:solidFill>
              </a:rPr>
              <a:t>E-commerce</a:t>
            </a:r>
            <a:r>
              <a:rPr lang="en" sz="4000" b="1" i="1" u="sng" dirty="0">
                <a:solidFill>
                  <a:schemeClr val="bg1"/>
                </a:solidFill>
              </a:rPr>
              <a:t> Product Page</a:t>
            </a:r>
            <a:endParaRPr lang="en-US" sz="4000" b="1" i="1" u="sng" dirty="0">
              <a:solidFill>
                <a:schemeClr val="bg1"/>
              </a:solidFill>
            </a:endParaRPr>
          </a:p>
        </p:txBody>
      </p:sp>
    </p:spTree>
    <p:extLst>
      <p:ext uri="{BB962C8B-B14F-4D97-AF65-F5344CB8AC3E}">
        <p14:creationId xmlns:p14="http://schemas.microsoft.com/office/powerpoint/2010/main" val="48197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88837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20" b="1" dirty="0">
                <a:solidFill>
                  <a:schemeClr val="bg1"/>
                </a:solidFill>
              </a:rPr>
              <a:t>Project Deployment using S3</a:t>
            </a:r>
            <a:endParaRPr sz="2820" b="1" dirty="0">
              <a:solidFill>
                <a:schemeClr val="bg1"/>
              </a:solidFill>
            </a:endParaRPr>
          </a:p>
          <a:p>
            <a:pPr marL="0" lvl="0" indent="0" algn="l" rtl="0">
              <a:spcBef>
                <a:spcPts val="1200"/>
              </a:spcBef>
              <a:spcAft>
                <a:spcPts val="0"/>
              </a:spcAft>
              <a:buSzPts val="990"/>
              <a:buNone/>
            </a:pPr>
            <a:br>
              <a:rPr lang="en-US" sz="1600" b="1" dirty="0">
                <a:solidFill>
                  <a:schemeClr val="bg1"/>
                </a:solidFill>
              </a:rPr>
            </a:br>
            <a:br>
              <a:rPr lang="en-US" sz="1600" b="1" dirty="0">
                <a:solidFill>
                  <a:schemeClr val="bg1"/>
                </a:solidFill>
              </a:rPr>
            </a:br>
            <a:br>
              <a:rPr lang="en-US" sz="1600" b="1" dirty="0">
                <a:solidFill>
                  <a:schemeClr val="bg1"/>
                </a:solidFill>
              </a:rPr>
            </a:br>
            <a:endParaRPr sz="1600" b="1" dirty="0">
              <a:solidFill>
                <a:schemeClr val="bg1"/>
              </a:solidFill>
            </a:endParaRPr>
          </a:p>
          <a:p>
            <a:pPr marL="0" lvl="0" indent="0" algn="l" rtl="0">
              <a:spcBef>
                <a:spcPts val="0"/>
              </a:spcBef>
              <a:spcAft>
                <a:spcPts val="0"/>
              </a:spcAft>
              <a:buSzPts val="990"/>
              <a:buNone/>
            </a:pPr>
            <a:endParaRPr sz="2820" b="1" dirty="0">
              <a:solidFill>
                <a:schemeClr val="bg1"/>
              </a:solidFill>
            </a:endParaRPr>
          </a:p>
          <a:p>
            <a:pPr marL="0" lvl="0" indent="0" algn="l" rtl="0">
              <a:spcBef>
                <a:spcPts val="0"/>
              </a:spcBef>
              <a:spcAft>
                <a:spcPts val="0"/>
              </a:spcAft>
              <a:buSzPts val="990"/>
              <a:buNone/>
            </a:pPr>
            <a:endParaRPr sz="2820" b="1" dirty="0">
              <a:solidFill>
                <a:schemeClr val="bg1"/>
              </a:solidFill>
            </a:endParaRPr>
          </a:p>
        </p:txBody>
      </p:sp>
      <p:sp>
        <p:nvSpPr>
          <p:cNvPr id="2" name="Google Shape;157;p29">
            <a:extLst>
              <a:ext uri="{FF2B5EF4-FFF2-40B4-BE49-F238E27FC236}">
                <a16:creationId xmlns:a16="http://schemas.microsoft.com/office/drawing/2014/main" id="{DA461B4F-8A38-0BCA-E163-E7905A454419}"/>
              </a:ext>
            </a:extLst>
          </p:cNvPr>
          <p:cNvSpPr txBox="1">
            <a:spLocks noGrp="1"/>
          </p:cNvSpPr>
          <p:nvPr>
            <p:ph type="body" idx="1"/>
          </p:nvPr>
        </p:nvSpPr>
        <p:spPr>
          <a:xfrm>
            <a:off x="631522" y="1461070"/>
            <a:ext cx="7880955" cy="3452676"/>
          </a:xfrm>
          <a:prstGeom prst="rect">
            <a:avLst/>
          </a:prstGeom>
        </p:spPr>
        <p:txBody>
          <a:bodyPr spcFirstLastPara="1" wrap="square" lIns="91425" tIns="91425" rIns="91425" bIns="91425" anchor="t" anchorCtr="0">
            <a:noAutofit/>
          </a:bodyPr>
          <a:lstStyle/>
          <a:p>
            <a:pPr marL="0" marR="0" lvl="0" indent="0" rtl="0">
              <a:lnSpc>
                <a:spcPct val="115000"/>
              </a:lnSpc>
              <a:buNone/>
            </a:pPr>
            <a:r>
              <a:rPr lang="en-US" b="1" u="sng" kern="100" dirty="0">
                <a:solidFill>
                  <a:schemeClr val="bg1"/>
                </a:solidFill>
                <a:latin typeface="Calibri" panose="020F0502020204030204" pitchFamily="34" charset="0"/>
                <a:cs typeface="Arial" panose="020B0604020202020204" pitchFamily="34" charset="0"/>
              </a:rPr>
              <a:t>Creating the S3 Bucket</a:t>
            </a:r>
          </a:p>
          <a:p>
            <a:pPr marL="342900" marR="0" lvl="0" indent="-342900" rtl="0">
              <a:lnSpc>
                <a:spcPct val="115000"/>
              </a:lnSpc>
              <a:buFont typeface="+mj-lt"/>
              <a:buAutoNum type="arabicPeriod"/>
            </a:pPr>
            <a:r>
              <a:rPr lang="en-US" kern="100" dirty="0">
                <a:solidFill>
                  <a:schemeClr val="bg1"/>
                </a:solidFill>
                <a:latin typeface="Calibri" panose="020F0502020204030204" pitchFamily="34" charset="0"/>
                <a:cs typeface="Arial" panose="020B0604020202020204" pitchFamily="34" charset="0"/>
              </a:rPr>
              <a:t>Service tab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Storage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Select S3</a:t>
            </a:r>
          </a:p>
          <a:p>
            <a:pPr marL="342900" marR="0" lvl="0" indent="-342900">
              <a:lnSpc>
                <a:spcPct val="115000"/>
              </a:lnSpc>
              <a:buFont typeface="+mj-lt"/>
              <a:buAutoNum type="arabicPeriod"/>
            </a:pPr>
            <a:r>
              <a:rPr lang="en-US" kern="100" dirty="0">
                <a:solidFill>
                  <a:schemeClr val="bg1"/>
                </a:solidFill>
                <a:latin typeface="Calibri" panose="020F0502020204030204" pitchFamily="34" charset="0"/>
                <a:cs typeface="Arial" panose="020B0604020202020204" pitchFamily="34" charset="0"/>
              </a:rPr>
              <a:t>Create bucket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Give a unique name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Create bucket</a:t>
            </a:r>
          </a:p>
          <a:p>
            <a:pPr marL="342900" marR="0" lvl="0" indent="-342900">
              <a:lnSpc>
                <a:spcPct val="115000"/>
              </a:lnSpc>
              <a:buFont typeface="+mj-lt"/>
              <a:buAutoNum type="arabicPeriod"/>
            </a:pPr>
            <a:r>
              <a:rPr lang="en-US" kern="100" dirty="0">
                <a:solidFill>
                  <a:schemeClr val="bg1"/>
                </a:solidFill>
                <a:latin typeface="Calibri" panose="020F0502020204030204" pitchFamily="34" charset="0"/>
                <a:cs typeface="Arial" panose="020B0604020202020204" pitchFamily="34" charset="0"/>
              </a:rPr>
              <a:t>Select bucket name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Upload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Add files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Browse project files, select and open them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Upload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Close the window</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61"/>
        <p:cNvGrpSpPr/>
        <p:nvPr/>
      </p:nvGrpSpPr>
      <p:grpSpPr>
        <a:xfrm>
          <a:off x="0" y="0"/>
          <a:ext cx="0" cy="0"/>
          <a:chOff x="0" y="0"/>
          <a:chExt cx="0" cy="0"/>
        </a:xfrm>
      </p:grpSpPr>
      <p:pic>
        <p:nvPicPr>
          <p:cNvPr id="162" name="Google Shape;162;p30"/>
          <p:cNvPicPr preferRelativeResize="0"/>
          <p:nvPr/>
        </p:nvPicPr>
        <p:blipFill>
          <a:blip r:embed="rId4">
            <a:alphaModFix/>
          </a:blip>
          <a:stretch>
            <a:fillRect/>
          </a:stretch>
        </p:blipFill>
        <p:spPr>
          <a:xfrm>
            <a:off x="863710" y="1422399"/>
            <a:ext cx="7416579" cy="3519952"/>
          </a:xfrm>
          <a:prstGeom prst="rect">
            <a:avLst/>
          </a:prstGeom>
          <a:noFill/>
          <a:ln>
            <a:noFill/>
          </a:ln>
        </p:spPr>
      </p:pic>
      <p:sp>
        <p:nvSpPr>
          <p:cNvPr id="163" name="Google Shape;163;p30"/>
          <p:cNvSpPr txBox="1"/>
          <p:nvPr/>
        </p:nvSpPr>
        <p:spPr>
          <a:xfrm>
            <a:off x="0" y="902002"/>
            <a:ext cx="8977745"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800" dirty="0">
                <a:solidFill>
                  <a:schemeClr val="dk1"/>
                </a:solidFill>
              </a:rPr>
              <a:t>Create Bucket</a:t>
            </a:r>
            <a:endParaRPr sz="1800" dirty="0">
              <a:solidFill>
                <a:schemeClr val="dk1"/>
              </a:solidFill>
            </a:endParaRPr>
          </a:p>
          <a:p>
            <a:pPr marL="0" lvl="0" indent="0" algn="ctr" rtl="0">
              <a:spcBef>
                <a:spcPts val="0"/>
              </a:spcBef>
              <a:spcAft>
                <a:spcPts val="0"/>
              </a:spcAft>
              <a:buNone/>
            </a:pPr>
            <a:endParaRPr sz="1800" dirty="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67"/>
        <p:cNvGrpSpPr/>
        <p:nvPr/>
      </p:nvGrpSpPr>
      <p:grpSpPr>
        <a:xfrm>
          <a:off x="0" y="0"/>
          <a:ext cx="0" cy="0"/>
          <a:chOff x="0" y="0"/>
          <a:chExt cx="0" cy="0"/>
        </a:xfrm>
      </p:grpSpPr>
      <p:sp>
        <p:nvSpPr>
          <p:cNvPr id="168" name="Google Shape;168;p31"/>
          <p:cNvSpPr txBox="1">
            <a:spLocks noGrp="1"/>
          </p:cNvSpPr>
          <p:nvPr>
            <p:ph type="body" idx="1"/>
          </p:nvPr>
        </p:nvSpPr>
        <p:spPr>
          <a:xfrm>
            <a:off x="993501" y="1388026"/>
            <a:ext cx="7460700" cy="265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9" name="Google Shape;169;p31"/>
          <p:cNvPicPr preferRelativeResize="0"/>
          <p:nvPr/>
        </p:nvPicPr>
        <p:blipFill>
          <a:blip r:embed="rId4">
            <a:alphaModFix/>
          </a:blip>
          <a:stretch>
            <a:fillRect/>
          </a:stretch>
        </p:blipFill>
        <p:spPr>
          <a:xfrm>
            <a:off x="720588" y="1388026"/>
            <a:ext cx="8006525" cy="3478699"/>
          </a:xfrm>
          <a:prstGeom prst="rect">
            <a:avLst/>
          </a:prstGeom>
          <a:noFill/>
          <a:ln>
            <a:noFill/>
          </a:ln>
        </p:spPr>
      </p:pic>
      <p:sp>
        <p:nvSpPr>
          <p:cNvPr id="170" name="Google Shape;170;p31"/>
          <p:cNvSpPr txBox="1"/>
          <p:nvPr/>
        </p:nvSpPr>
        <p:spPr>
          <a:xfrm>
            <a:off x="439050" y="838638"/>
            <a:ext cx="826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rPr>
              <a:t>Upload Files to the bucket</a:t>
            </a:r>
            <a:endParaRPr sz="18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56"/>
        <p:cNvGrpSpPr/>
        <p:nvPr/>
      </p:nvGrpSpPr>
      <p:grpSpPr>
        <a:xfrm>
          <a:off x="0" y="0"/>
          <a:ext cx="0" cy="0"/>
          <a:chOff x="0" y="0"/>
          <a:chExt cx="0" cy="0"/>
        </a:xfrm>
      </p:grpSpPr>
      <p:sp>
        <p:nvSpPr>
          <p:cNvPr id="157" name="Google Shape;157;p29"/>
          <p:cNvSpPr txBox="1">
            <a:spLocks noGrp="1"/>
          </p:cNvSpPr>
          <p:nvPr>
            <p:ph type="body" idx="1"/>
          </p:nvPr>
        </p:nvSpPr>
        <p:spPr>
          <a:xfrm>
            <a:off x="631522" y="970964"/>
            <a:ext cx="7880955" cy="3942782"/>
          </a:xfrm>
          <a:prstGeom prst="rect">
            <a:avLst/>
          </a:prstGeom>
        </p:spPr>
        <p:txBody>
          <a:bodyPr spcFirstLastPara="1" wrap="square" lIns="91425" tIns="91425" rIns="91425" bIns="91425" anchor="t" anchorCtr="0">
            <a:noAutofit/>
          </a:bodyPr>
          <a:lstStyle/>
          <a:p>
            <a:pPr marL="0" marR="0" lvl="0" indent="0">
              <a:lnSpc>
                <a:spcPct val="115000"/>
              </a:lnSpc>
              <a:buNone/>
            </a:pPr>
            <a:r>
              <a:rPr lang="en-US" b="1" u="sng" kern="100" dirty="0">
                <a:solidFill>
                  <a:schemeClr val="bg1"/>
                </a:solidFill>
                <a:latin typeface="Calibri" panose="020F0502020204030204" pitchFamily="34" charset="0"/>
                <a:cs typeface="Arial" panose="020B0604020202020204" pitchFamily="34" charset="0"/>
              </a:rPr>
              <a:t>Editing Bucket Policies</a:t>
            </a:r>
          </a:p>
          <a:p>
            <a:pPr marL="342900" marR="0" lvl="0" indent="-342900">
              <a:lnSpc>
                <a:spcPct val="115000"/>
              </a:lnSpc>
              <a:buFont typeface="+mj-lt"/>
              <a:buAutoNum type="arabicPeriod"/>
            </a:pPr>
            <a:r>
              <a:rPr lang="en-US" kern="100" dirty="0">
                <a:solidFill>
                  <a:schemeClr val="bg1"/>
                </a:solidFill>
                <a:latin typeface="Calibri" panose="020F0502020204030204" pitchFamily="34" charset="0"/>
                <a:cs typeface="Arial" panose="020B0604020202020204" pitchFamily="34" charset="0"/>
              </a:rPr>
              <a:t>Edit bucket policies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Click on generate policies </a:t>
            </a:r>
            <a:r>
              <a:rPr lang="en-US"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kern="100" dirty="0">
                <a:solidFill>
                  <a:schemeClr val="bg1"/>
                </a:solidFill>
                <a:latin typeface="Calibri" panose="020F0502020204030204" pitchFamily="34" charset="0"/>
                <a:cs typeface="Arial" panose="020B0604020202020204" pitchFamily="34" charset="0"/>
              </a:rPr>
              <a:t> Policy generator</a:t>
            </a:r>
          </a:p>
          <a:p>
            <a:pPr marL="742950" marR="0" lvl="1" indent="-285750">
              <a:lnSpc>
                <a:spcPct val="115000"/>
              </a:lnSpc>
              <a:buFont typeface="+mj-lt"/>
              <a:buAutoNum type="alphaLcPeriod"/>
            </a:pPr>
            <a:r>
              <a:rPr lang="en-US" sz="1800" kern="100" dirty="0">
                <a:solidFill>
                  <a:schemeClr val="bg1"/>
                </a:solidFill>
                <a:latin typeface="Calibri" panose="020F0502020204030204" pitchFamily="34" charset="0"/>
                <a:cs typeface="Arial" panose="020B0604020202020204" pitchFamily="34" charset="0"/>
              </a:rPr>
              <a:t>Select S3 bucket policies, which will open a new window.</a:t>
            </a:r>
          </a:p>
          <a:p>
            <a:pPr marL="742950" marR="0" lvl="1" indent="-285750">
              <a:lnSpc>
                <a:spcPct val="115000"/>
              </a:lnSpc>
              <a:buFont typeface="+mj-lt"/>
              <a:buAutoNum type="alphaLcPeriod"/>
            </a:pPr>
            <a:r>
              <a:rPr lang="en-US" sz="1800" kern="100" dirty="0">
                <a:solidFill>
                  <a:schemeClr val="bg1"/>
                </a:solidFill>
                <a:latin typeface="Calibri" panose="020F0502020204030204" pitchFamily="34" charset="0"/>
                <a:cs typeface="Arial" panose="020B0604020202020204" pitchFamily="34" charset="0"/>
              </a:rPr>
              <a:t>principals = * </a:t>
            </a:r>
            <a:r>
              <a:rPr lang="en-US" sz="1800"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sz="1800" kern="100" dirty="0">
                <a:solidFill>
                  <a:schemeClr val="bg1"/>
                </a:solidFill>
                <a:latin typeface="Calibri" panose="020F0502020204030204" pitchFamily="34" charset="0"/>
                <a:cs typeface="Arial" panose="020B0604020202020204" pitchFamily="34" charset="0"/>
              </a:rPr>
              <a:t> actions = </a:t>
            </a:r>
            <a:r>
              <a:rPr lang="en-US" sz="1800" kern="100" dirty="0" err="1">
                <a:solidFill>
                  <a:schemeClr val="bg1"/>
                </a:solidFill>
                <a:latin typeface="Calibri" panose="020F0502020204030204" pitchFamily="34" charset="0"/>
                <a:cs typeface="Arial" panose="020B0604020202020204" pitchFamily="34" charset="0"/>
              </a:rPr>
              <a:t>getobject</a:t>
            </a:r>
            <a:r>
              <a:rPr lang="en-US" sz="1800" kern="100" dirty="0">
                <a:solidFill>
                  <a:schemeClr val="bg1"/>
                </a:solidFill>
                <a:latin typeface="Calibri" panose="020F0502020204030204" pitchFamily="34" charset="0"/>
                <a:cs typeface="Arial" panose="020B0604020202020204" pitchFamily="34" charset="0"/>
              </a:rPr>
              <a:t> </a:t>
            </a:r>
            <a:r>
              <a:rPr lang="en-US" sz="1800"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sz="1800" kern="100" dirty="0">
                <a:solidFill>
                  <a:schemeClr val="bg1"/>
                </a:solidFill>
                <a:latin typeface="Calibri" panose="020F0502020204030204" pitchFamily="34" charset="0"/>
                <a:cs typeface="Arial" panose="020B0604020202020204" pitchFamily="34" charset="0"/>
              </a:rPr>
              <a:t> For </a:t>
            </a:r>
            <a:r>
              <a:rPr lang="en-US" sz="1800" kern="100" dirty="0" err="1">
                <a:solidFill>
                  <a:schemeClr val="bg1"/>
                </a:solidFill>
                <a:latin typeface="Calibri" panose="020F0502020204030204" pitchFamily="34" charset="0"/>
                <a:cs typeface="Arial" panose="020B0604020202020204" pitchFamily="34" charset="0"/>
              </a:rPr>
              <a:t>arn</a:t>
            </a:r>
            <a:r>
              <a:rPr lang="en-US" sz="1800" kern="100" dirty="0">
                <a:solidFill>
                  <a:schemeClr val="bg1"/>
                </a:solidFill>
                <a:latin typeface="Calibri" panose="020F0502020204030204" pitchFamily="34" charset="0"/>
                <a:cs typeface="Arial" panose="020B0604020202020204" pitchFamily="34" charset="0"/>
              </a:rPr>
              <a:t> = </a:t>
            </a:r>
            <a:r>
              <a:rPr lang="en-US" sz="1800" kern="100" dirty="0" err="1">
                <a:solidFill>
                  <a:schemeClr val="bg1"/>
                </a:solidFill>
                <a:latin typeface="Calibri" panose="020F0502020204030204" pitchFamily="34" charset="0"/>
                <a:cs typeface="Arial" panose="020B0604020202020204" pitchFamily="34" charset="0"/>
              </a:rPr>
              <a:t>goto</a:t>
            </a:r>
            <a:r>
              <a:rPr lang="en-US" sz="1800" kern="100" dirty="0">
                <a:solidFill>
                  <a:schemeClr val="bg1"/>
                </a:solidFill>
                <a:latin typeface="Calibri" panose="020F0502020204030204" pitchFamily="34" charset="0"/>
                <a:cs typeface="Arial" panose="020B0604020202020204" pitchFamily="34" charset="0"/>
              </a:rPr>
              <a:t> console and copy paste the </a:t>
            </a:r>
            <a:r>
              <a:rPr lang="en-US" sz="1800" kern="100" dirty="0" err="1">
                <a:solidFill>
                  <a:schemeClr val="bg1"/>
                </a:solidFill>
                <a:latin typeface="Calibri" panose="020F0502020204030204" pitchFamily="34" charset="0"/>
                <a:cs typeface="Arial" panose="020B0604020202020204" pitchFamily="34" charset="0"/>
              </a:rPr>
              <a:t>arn</a:t>
            </a:r>
            <a:r>
              <a:rPr lang="en-US" sz="1800" kern="100" dirty="0">
                <a:solidFill>
                  <a:schemeClr val="bg1"/>
                </a:solidFill>
                <a:latin typeface="Calibri" panose="020F0502020204030204" pitchFamily="34" charset="0"/>
                <a:cs typeface="Arial" panose="020B0604020202020204" pitchFamily="34" charset="0"/>
              </a:rPr>
              <a:t> </a:t>
            </a:r>
            <a:r>
              <a:rPr lang="en-US" sz="1800"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sz="1800" kern="100" dirty="0">
                <a:solidFill>
                  <a:schemeClr val="bg1"/>
                </a:solidFill>
                <a:latin typeface="Calibri" panose="020F0502020204030204" pitchFamily="34" charset="0"/>
                <a:cs typeface="Arial" panose="020B0604020202020204" pitchFamily="34" charset="0"/>
              </a:rPr>
              <a:t> Add statement</a:t>
            </a:r>
          </a:p>
          <a:p>
            <a:pPr marL="742950" marR="0" lvl="1" indent="-285750">
              <a:lnSpc>
                <a:spcPct val="115000"/>
              </a:lnSpc>
              <a:buFont typeface="+mj-lt"/>
              <a:buAutoNum type="alphaLcPeriod"/>
            </a:pPr>
            <a:r>
              <a:rPr lang="en-US" sz="1800" kern="100" dirty="0">
                <a:solidFill>
                  <a:schemeClr val="bg1"/>
                </a:solidFill>
                <a:latin typeface="Calibri" panose="020F0502020204030204" pitchFamily="34" charset="0"/>
                <a:cs typeface="Arial" panose="020B0604020202020204" pitchFamily="34" charset="0"/>
              </a:rPr>
              <a:t>Click on generate policies </a:t>
            </a:r>
            <a:r>
              <a:rPr lang="en-US" sz="1800" kern="100" dirty="0">
                <a:solidFill>
                  <a:schemeClr val="bg1"/>
                </a:solidFill>
                <a:latin typeface="Calibri" panose="020F0502020204030204" pitchFamily="34" charset="0"/>
                <a:cs typeface="Arial" panose="020B0604020202020204" pitchFamily="34" charset="0"/>
                <a:sym typeface="Wingdings" panose="05000000000000000000" pitchFamily="2" charset="2"/>
              </a:rPr>
              <a:t></a:t>
            </a:r>
            <a:r>
              <a:rPr lang="en-US" sz="1800" kern="100" dirty="0">
                <a:solidFill>
                  <a:schemeClr val="bg1"/>
                </a:solidFill>
                <a:latin typeface="Calibri" panose="020F0502020204030204" pitchFamily="34" charset="0"/>
                <a:cs typeface="Arial" panose="020B0604020202020204" pitchFamily="34" charset="0"/>
              </a:rPr>
              <a:t> copy the JSON code</a:t>
            </a:r>
          </a:p>
          <a:p>
            <a:pPr marL="342900" marR="0" lvl="0" indent="-342900">
              <a:lnSpc>
                <a:spcPct val="115000"/>
              </a:lnSpc>
              <a:spcAft>
                <a:spcPts val="800"/>
              </a:spcAft>
              <a:buFont typeface="+mj-lt"/>
              <a:buAutoNum type="arabicPeriod"/>
            </a:pPr>
            <a:r>
              <a:rPr lang="en-US" kern="100" dirty="0">
                <a:solidFill>
                  <a:schemeClr val="bg1"/>
                </a:solidFill>
                <a:latin typeface="Calibri" panose="020F0502020204030204" pitchFamily="34" charset="0"/>
                <a:cs typeface="Arial" panose="020B0604020202020204" pitchFamily="34" charset="0"/>
              </a:rPr>
              <a:t>Paste the copied JSON code in the bucket policy textbox-&gt;save changes</a:t>
            </a:r>
          </a:p>
          <a:p>
            <a:pPr marL="342900" marR="0" lvl="0" indent="-342900">
              <a:lnSpc>
                <a:spcPct val="115000"/>
              </a:lnSpc>
              <a:spcAft>
                <a:spcPts val="800"/>
              </a:spcAft>
              <a:buFont typeface="+mj-lt"/>
              <a:buAutoNum type="arabicPeriod"/>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It will show an error, then edit the resource value, add /* in the end within quotes-&gt; save changes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67">
          <a:extLst>
            <a:ext uri="{FF2B5EF4-FFF2-40B4-BE49-F238E27FC236}">
              <a16:creationId xmlns:a16="http://schemas.microsoft.com/office/drawing/2014/main" id="{098C8CA2-F0BC-3540-C3F3-EB9A3DBFCDC4}"/>
            </a:ext>
          </a:extLst>
        </p:cNvPr>
        <p:cNvGrpSpPr/>
        <p:nvPr/>
      </p:nvGrpSpPr>
      <p:grpSpPr>
        <a:xfrm>
          <a:off x="0" y="0"/>
          <a:ext cx="0" cy="0"/>
          <a:chOff x="0" y="0"/>
          <a:chExt cx="0" cy="0"/>
        </a:xfrm>
      </p:grpSpPr>
      <p:sp>
        <p:nvSpPr>
          <p:cNvPr id="170" name="Google Shape;170;p31">
            <a:extLst>
              <a:ext uri="{FF2B5EF4-FFF2-40B4-BE49-F238E27FC236}">
                <a16:creationId xmlns:a16="http://schemas.microsoft.com/office/drawing/2014/main" id="{E00A082A-A02C-5578-53B3-9585753EC8EA}"/>
              </a:ext>
            </a:extLst>
          </p:cNvPr>
          <p:cNvSpPr txBox="1"/>
          <p:nvPr/>
        </p:nvSpPr>
        <p:spPr>
          <a:xfrm>
            <a:off x="212196" y="748582"/>
            <a:ext cx="826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rPr>
              <a:t>Updating Bucket Policies</a:t>
            </a:r>
            <a:endParaRPr sz="1800" dirty="0">
              <a:solidFill>
                <a:schemeClr val="dk1"/>
              </a:solidFill>
            </a:endParaRPr>
          </a:p>
        </p:txBody>
      </p:sp>
      <p:pic>
        <p:nvPicPr>
          <p:cNvPr id="3" name="Picture 2">
            <a:extLst>
              <a:ext uri="{FF2B5EF4-FFF2-40B4-BE49-F238E27FC236}">
                <a16:creationId xmlns:a16="http://schemas.microsoft.com/office/drawing/2014/main" id="{351AF35B-1132-E94B-14CC-A746A4BB7FB6}"/>
              </a:ext>
            </a:extLst>
          </p:cNvPr>
          <p:cNvPicPr>
            <a:picLocks noChangeAspect="1"/>
          </p:cNvPicPr>
          <p:nvPr/>
        </p:nvPicPr>
        <p:blipFill>
          <a:blip r:embed="rId4"/>
          <a:stretch>
            <a:fillRect/>
          </a:stretch>
        </p:blipFill>
        <p:spPr>
          <a:xfrm>
            <a:off x="2438400" y="1395068"/>
            <a:ext cx="4267200" cy="3085279"/>
          </a:xfrm>
          <a:prstGeom prst="rect">
            <a:avLst/>
          </a:prstGeom>
        </p:spPr>
      </p:pic>
    </p:spTree>
    <p:extLst>
      <p:ext uri="{BB962C8B-B14F-4D97-AF65-F5344CB8AC3E}">
        <p14:creationId xmlns:p14="http://schemas.microsoft.com/office/powerpoint/2010/main" val="30443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56">
          <a:extLst>
            <a:ext uri="{FF2B5EF4-FFF2-40B4-BE49-F238E27FC236}">
              <a16:creationId xmlns:a16="http://schemas.microsoft.com/office/drawing/2014/main" id="{EB1D89B4-4459-8250-5D44-6CED2830B3D9}"/>
            </a:ext>
          </a:extLst>
        </p:cNvPr>
        <p:cNvGrpSpPr/>
        <p:nvPr/>
      </p:nvGrpSpPr>
      <p:grpSpPr>
        <a:xfrm>
          <a:off x="0" y="0"/>
          <a:ext cx="0" cy="0"/>
          <a:chOff x="0" y="0"/>
          <a:chExt cx="0" cy="0"/>
        </a:xfrm>
      </p:grpSpPr>
      <p:sp>
        <p:nvSpPr>
          <p:cNvPr id="157" name="Google Shape;157;p29">
            <a:extLst>
              <a:ext uri="{FF2B5EF4-FFF2-40B4-BE49-F238E27FC236}">
                <a16:creationId xmlns:a16="http://schemas.microsoft.com/office/drawing/2014/main" id="{49B0A8A9-1BE5-6BAE-E5D0-2BFABBC34368}"/>
              </a:ext>
            </a:extLst>
          </p:cNvPr>
          <p:cNvSpPr txBox="1">
            <a:spLocks noGrp="1"/>
          </p:cNvSpPr>
          <p:nvPr>
            <p:ph type="body" idx="1"/>
          </p:nvPr>
        </p:nvSpPr>
        <p:spPr>
          <a:xfrm>
            <a:off x="631522" y="970964"/>
            <a:ext cx="7880955" cy="3942782"/>
          </a:xfrm>
          <a:prstGeom prst="rect">
            <a:avLst/>
          </a:prstGeom>
        </p:spPr>
        <p:txBody>
          <a:bodyPr spcFirstLastPara="1" wrap="square" lIns="91425" tIns="91425" rIns="91425" bIns="91425" anchor="t" anchorCtr="0">
            <a:noAutofit/>
          </a:bodyPr>
          <a:lstStyle/>
          <a:p>
            <a:pPr marL="0" marR="0" lvl="0" indent="0">
              <a:lnSpc>
                <a:spcPct val="115000"/>
              </a:lnSpc>
              <a:buNone/>
            </a:pPr>
            <a:r>
              <a:rPr lang="en-US" b="1" u="sng" kern="100" dirty="0">
                <a:solidFill>
                  <a:schemeClr val="bg1"/>
                </a:solidFill>
                <a:latin typeface="Calibri" panose="020F0502020204030204" pitchFamily="34" charset="0"/>
                <a:ea typeface="Calibri" panose="020F0502020204030204" pitchFamily="34" charset="0"/>
                <a:cs typeface="Arial" panose="020B0604020202020204" pitchFamily="34" charset="0"/>
              </a:rPr>
              <a:t>Enabling Static Website</a:t>
            </a:r>
          </a:p>
          <a:p>
            <a:pPr marL="342900" marR="0" lvl="0">
              <a:lnSpc>
                <a:spcPct val="115000"/>
              </a:lnSpc>
              <a:buFont typeface="+mj-lt"/>
              <a:buAutoNum type="arabicPeriod"/>
            </a:pPr>
            <a:r>
              <a:rPr lang="en-US" kern="100" dirty="0">
                <a:solidFill>
                  <a:schemeClr val="bg1"/>
                </a:solidFill>
                <a:latin typeface="Calibri" panose="020F0502020204030204" pitchFamily="34" charset="0"/>
                <a:ea typeface="Calibri" panose="020F0502020204030204" pitchFamily="34" charset="0"/>
                <a:cs typeface="Arial" panose="020B0604020202020204" pitchFamily="34" charset="0"/>
              </a:rPr>
              <a:t>G</a:t>
            </a: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to property-&gt; enable static website, fill index. HTML and error. HTML in the text field, and save</a:t>
            </a:r>
          </a:p>
          <a:p>
            <a:pPr marL="342900" marR="0" lvl="0" indent="-342900">
              <a:lnSpc>
                <a:spcPct val="115000"/>
              </a:lnSpc>
              <a:buFont typeface="+mj-lt"/>
              <a:buAutoNum type="arabicPeriod"/>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Copy the URL from the page's bottom and paste it in the browser’s tab</a:t>
            </a:r>
          </a:p>
          <a:p>
            <a:pPr marL="342900" marR="0" lvl="0" indent="-342900">
              <a:lnSpc>
                <a:spcPct val="115000"/>
              </a:lnSpc>
              <a:buFont typeface="+mj-lt"/>
              <a:buAutoNum type="arabicPeriod"/>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It will not show any HTML page because we have selected the block public access, which means the website is not accessible to the public, and the bucket objects are private by default.</a:t>
            </a:r>
          </a:p>
          <a:p>
            <a:pPr marL="342900" marR="0" lvl="0" indent="-342900">
              <a:lnSpc>
                <a:spcPct val="115000"/>
              </a:lnSpc>
              <a:spcAft>
                <a:spcPts val="800"/>
              </a:spcAft>
              <a:buFont typeface="+mj-lt"/>
              <a:buAutoNum type="arabicPeriod"/>
            </a:pPr>
            <a:r>
              <a:rPr lang="en-US"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Click on the bucket name -&gt;permission-&gt;edit the block public access-&gt;unselect the block public access-&gt;save changes</a:t>
            </a:r>
          </a:p>
        </p:txBody>
      </p:sp>
    </p:spTree>
    <p:extLst>
      <p:ext uri="{BB962C8B-B14F-4D97-AF65-F5344CB8AC3E}">
        <p14:creationId xmlns:p14="http://schemas.microsoft.com/office/powerpoint/2010/main" val="1281012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67">
          <a:extLst>
            <a:ext uri="{FF2B5EF4-FFF2-40B4-BE49-F238E27FC236}">
              <a16:creationId xmlns:a16="http://schemas.microsoft.com/office/drawing/2014/main" id="{F1193482-A53A-9B03-B65A-7756151D0B5F}"/>
            </a:ext>
          </a:extLst>
        </p:cNvPr>
        <p:cNvGrpSpPr/>
        <p:nvPr/>
      </p:nvGrpSpPr>
      <p:grpSpPr>
        <a:xfrm>
          <a:off x="0" y="0"/>
          <a:ext cx="0" cy="0"/>
          <a:chOff x="0" y="0"/>
          <a:chExt cx="0" cy="0"/>
        </a:xfrm>
      </p:grpSpPr>
      <p:sp>
        <p:nvSpPr>
          <p:cNvPr id="170" name="Google Shape;170;p31">
            <a:extLst>
              <a:ext uri="{FF2B5EF4-FFF2-40B4-BE49-F238E27FC236}">
                <a16:creationId xmlns:a16="http://schemas.microsoft.com/office/drawing/2014/main" id="{2150DE8C-333B-3855-EA85-9FCFA4680AC5}"/>
              </a:ext>
            </a:extLst>
          </p:cNvPr>
          <p:cNvSpPr txBox="1"/>
          <p:nvPr/>
        </p:nvSpPr>
        <p:spPr>
          <a:xfrm>
            <a:off x="590886" y="4678302"/>
            <a:ext cx="826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rPr>
              <a:t>Enabling Static Website</a:t>
            </a:r>
            <a:endParaRPr sz="1800" dirty="0">
              <a:solidFill>
                <a:schemeClr val="dk1"/>
              </a:solidFill>
            </a:endParaRPr>
          </a:p>
        </p:txBody>
      </p:sp>
      <p:pic>
        <p:nvPicPr>
          <p:cNvPr id="8" name="Picture 7">
            <a:extLst>
              <a:ext uri="{FF2B5EF4-FFF2-40B4-BE49-F238E27FC236}">
                <a16:creationId xmlns:a16="http://schemas.microsoft.com/office/drawing/2014/main" id="{FB2681A4-49A4-EA02-902A-A416DBF8761F}"/>
              </a:ext>
            </a:extLst>
          </p:cNvPr>
          <p:cNvPicPr>
            <a:picLocks noChangeAspect="1"/>
          </p:cNvPicPr>
          <p:nvPr/>
        </p:nvPicPr>
        <p:blipFill>
          <a:blip r:embed="rId4"/>
          <a:srcRect t="1249" b="4083"/>
          <a:stretch/>
        </p:blipFill>
        <p:spPr>
          <a:xfrm>
            <a:off x="1153981" y="336550"/>
            <a:ext cx="7139709" cy="4470400"/>
          </a:xfrm>
          <a:prstGeom prst="rect">
            <a:avLst/>
          </a:prstGeom>
        </p:spPr>
      </p:pic>
    </p:spTree>
    <p:extLst>
      <p:ext uri="{BB962C8B-B14F-4D97-AF65-F5344CB8AC3E}">
        <p14:creationId xmlns:p14="http://schemas.microsoft.com/office/powerpoint/2010/main" val="746609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67">
          <a:extLst>
            <a:ext uri="{FF2B5EF4-FFF2-40B4-BE49-F238E27FC236}">
              <a16:creationId xmlns:a16="http://schemas.microsoft.com/office/drawing/2014/main" id="{4DCB45E4-803C-1799-120A-DFD325F3C28C}"/>
            </a:ext>
          </a:extLst>
        </p:cNvPr>
        <p:cNvGrpSpPr/>
        <p:nvPr/>
      </p:nvGrpSpPr>
      <p:grpSpPr>
        <a:xfrm>
          <a:off x="0" y="0"/>
          <a:ext cx="0" cy="0"/>
          <a:chOff x="0" y="0"/>
          <a:chExt cx="0" cy="0"/>
        </a:xfrm>
      </p:grpSpPr>
      <p:sp>
        <p:nvSpPr>
          <p:cNvPr id="170" name="Google Shape;170;p31">
            <a:extLst>
              <a:ext uri="{FF2B5EF4-FFF2-40B4-BE49-F238E27FC236}">
                <a16:creationId xmlns:a16="http://schemas.microsoft.com/office/drawing/2014/main" id="{36F69BE6-B719-AFCC-CA62-A5D4144E536C}"/>
              </a:ext>
            </a:extLst>
          </p:cNvPr>
          <p:cNvSpPr txBox="1"/>
          <p:nvPr/>
        </p:nvSpPr>
        <p:spPr>
          <a:xfrm>
            <a:off x="609353" y="848996"/>
            <a:ext cx="826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rPr>
              <a:t>Uncheck Block Public Access</a:t>
            </a:r>
            <a:endParaRPr sz="1800" dirty="0">
              <a:solidFill>
                <a:schemeClr val="dk1"/>
              </a:solidFill>
            </a:endParaRPr>
          </a:p>
        </p:txBody>
      </p:sp>
      <p:pic>
        <p:nvPicPr>
          <p:cNvPr id="3" name="Picture 2">
            <a:extLst>
              <a:ext uri="{FF2B5EF4-FFF2-40B4-BE49-F238E27FC236}">
                <a16:creationId xmlns:a16="http://schemas.microsoft.com/office/drawing/2014/main" id="{AF201C35-BCD8-90B1-B75E-B89404FA8A9F}"/>
              </a:ext>
            </a:extLst>
          </p:cNvPr>
          <p:cNvPicPr>
            <a:picLocks noChangeAspect="1"/>
          </p:cNvPicPr>
          <p:nvPr/>
        </p:nvPicPr>
        <p:blipFill>
          <a:blip r:embed="rId4"/>
          <a:stretch>
            <a:fillRect/>
          </a:stretch>
        </p:blipFill>
        <p:spPr>
          <a:xfrm>
            <a:off x="268747" y="1486187"/>
            <a:ext cx="8606507" cy="2983808"/>
          </a:xfrm>
          <a:prstGeom prst="rect">
            <a:avLst/>
          </a:prstGeom>
        </p:spPr>
      </p:pic>
    </p:spTree>
    <p:extLst>
      <p:ext uri="{BB962C8B-B14F-4D97-AF65-F5344CB8AC3E}">
        <p14:creationId xmlns:p14="http://schemas.microsoft.com/office/powerpoint/2010/main" val="193701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02">
          <a:extLst>
            <a:ext uri="{FF2B5EF4-FFF2-40B4-BE49-F238E27FC236}">
              <a16:creationId xmlns:a16="http://schemas.microsoft.com/office/drawing/2014/main" id="{CB720EA5-A060-71FE-83B2-DD14C5DE262E}"/>
            </a:ext>
          </a:extLst>
        </p:cNvPr>
        <p:cNvGrpSpPr/>
        <p:nvPr/>
      </p:nvGrpSpPr>
      <p:grpSpPr>
        <a:xfrm>
          <a:off x="0" y="0"/>
          <a:ext cx="0" cy="0"/>
          <a:chOff x="0" y="0"/>
          <a:chExt cx="0" cy="0"/>
        </a:xfrm>
      </p:grpSpPr>
      <p:sp>
        <p:nvSpPr>
          <p:cNvPr id="103" name="Google Shape;103;p21">
            <a:extLst>
              <a:ext uri="{FF2B5EF4-FFF2-40B4-BE49-F238E27FC236}">
                <a16:creationId xmlns:a16="http://schemas.microsoft.com/office/drawing/2014/main" id="{CEADE6FC-93CF-2981-37BF-6F4D358973CD}"/>
              </a:ext>
            </a:extLst>
          </p:cNvPr>
          <p:cNvSpPr txBox="1">
            <a:spLocks noGrp="1"/>
          </p:cNvSpPr>
          <p:nvPr>
            <p:ph type="title"/>
          </p:nvPr>
        </p:nvSpPr>
        <p:spPr>
          <a:xfrm>
            <a:off x="311700" y="2183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Web Page</a:t>
            </a:r>
            <a:endParaRPr/>
          </a:p>
        </p:txBody>
      </p:sp>
      <p:pic>
        <p:nvPicPr>
          <p:cNvPr id="104" name="Google Shape;104;p21">
            <a:extLst>
              <a:ext uri="{FF2B5EF4-FFF2-40B4-BE49-F238E27FC236}">
                <a16:creationId xmlns:a16="http://schemas.microsoft.com/office/drawing/2014/main" id="{72E34114-8D1F-DD17-4CA0-4F53AB6D8151}"/>
              </a:ext>
            </a:extLst>
          </p:cNvPr>
          <p:cNvPicPr preferRelativeResize="0"/>
          <p:nvPr/>
        </p:nvPicPr>
        <p:blipFill>
          <a:blip r:embed="rId4">
            <a:alphaModFix/>
          </a:blip>
          <a:srcRect t="15058"/>
          <a:stretch/>
        </p:blipFill>
        <p:spPr>
          <a:xfrm>
            <a:off x="822728" y="1579419"/>
            <a:ext cx="7498543" cy="3198000"/>
          </a:xfrm>
          <a:prstGeom prst="rect">
            <a:avLst/>
          </a:prstGeom>
          <a:noFill/>
          <a:ln>
            <a:noFill/>
          </a:ln>
        </p:spPr>
      </p:pic>
      <p:sp>
        <p:nvSpPr>
          <p:cNvPr id="2" name="Google Shape;71;p16">
            <a:extLst>
              <a:ext uri="{FF2B5EF4-FFF2-40B4-BE49-F238E27FC236}">
                <a16:creationId xmlns:a16="http://schemas.microsoft.com/office/drawing/2014/main" id="{03D363EC-D999-0A37-4D8A-6A519BD7E304}"/>
              </a:ext>
            </a:extLst>
          </p:cNvPr>
          <p:cNvSpPr txBox="1">
            <a:spLocks/>
          </p:cNvSpPr>
          <p:nvPr/>
        </p:nvSpPr>
        <p:spPr>
          <a:xfrm>
            <a:off x="311700" y="768794"/>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b="1" dirty="0">
                <a:solidFill>
                  <a:schemeClr val="bg1"/>
                </a:solidFill>
              </a:rPr>
              <a:t>Final Website Link</a:t>
            </a:r>
            <a:br>
              <a:rPr lang="en-US" b="1" dirty="0">
                <a:solidFill>
                  <a:schemeClr val="bg1"/>
                </a:solidFill>
              </a:rPr>
            </a:br>
            <a:r>
              <a:rPr lang="en-US" sz="1600" b="1" dirty="0">
                <a:solidFill>
                  <a:schemeClr val="bg2"/>
                </a:solidFill>
                <a:hlinkClick r:id="rId5">
                  <a:extLst>
                    <a:ext uri="{A12FA001-AC4F-418D-AE19-62706E023703}">
                      <ahyp:hlinkClr xmlns:ahyp="http://schemas.microsoft.com/office/drawing/2018/hyperlinkcolor" val="tx"/>
                    </a:ext>
                  </a:extLst>
                </a:hlinkClick>
              </a:rPr>
              <a:t>http://e-commerce-websitehack-master3.s3-website-us-east-1.amazonaws.com/</a:t>
            </a:r>
            <a:endParaRPr lang="en-US" b="1" dirty="0">
              <a:solidFill>
                <a:schemeClr val="bg2"/>
              </a:solidFill>
            </a:endParaRPr>
          </a:p>
        </p:txBody>
      </p:sp>
    </p:spTree>
    <p:extLst>
      <p:ext uri="{BB962C8B-B14F-4D97-AF65-F5344CB8AC3E}">
        <p14:creationId xmlns:p14="http://schemas.microsoft.com/office/powerpoint/2010/main" val="4068570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74"/>
        <p:cNvGrpSpPr/>
        <p:nvPr/>
      </p:nvGrpSpPr>
      <p:grpSpPr>
        <a:xfrm>
          <a:off x="0" y="0"/>
          <a:ext cx="0" cy="0"/>
          <a:chOff x="0" y="0"/>
          <a:chExt cx="0" cy="0"/>
        </a:xfrm>
      </p:grpSpPr>
      <p:sp>
        <p:nvSpPr>
          <p:cNvPr id="176" name="Google Shape;176;p32"/>
          <p:cNvSpPr txBox="1">
            <a:spLocks noGrp="1"/>
          </p:cNvSpPr>
          <p:nvPr>
            <p:ph type="body" idx="1"/>
          </p:nvPr>
        </p:nvSpPr>
        <p:spPr>
          <a:xfrm>
            <a:off x="757382" y="1283855"/>
            <a:ext cx="8074918" cy="328502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solidFill>
                  <a:schemeClr val="dk1"/>
                </a:solidFill>
              </a:rPr>
              <a:t>Key Challenges:</a:t>
            </a:r>
            <a:endParaRPr b="1" u="sng" dirty="0">
              <a:solidFill>
                <a:schemeClr val="dk1"/>
              </a:solidFill>
            </a:endParaRPr>
          </a:p>
          <a:p>
            <a:pPr marL="0" lvl="0" indent="0" algn="l" rtl="0">
              <a:spcBef>
                <a:spcPts val="1200"/>
              </a:spcBef>
              <a:spcAft>
                <a:spcPts val="0"/>
              </a:spcAft>
              <a:buNone/>
            </a:pPr>
            <a:r>
              <a:rPr lang="en" dirty="0">
                <a:solidFill>
                  <a:schemeClr val="dk1"/>
                </a:solidFill>
              </a:rPr>
              <a:t>Coordination within teams for GitHub</a:t>
            </a:r>
            <a:endParaRPr dirty="0">
              <a:solidFill>
                <a:schemeClr val="dk1"/>
              </a:solidFill>
            </a:endParaRPr>
          </a:p>
          <a:p>
            <a:pPr marL="0" lvl="0" indent="0" algn="l" rtl="0">
              <a:spcBef>
                <a:spcPts val="1200"/>
              </a:spcBef>
              <a:spcAft>
                <a:spcPts val="0"/>
              </a:spcAft>
              <a:buNone/>
            </a:pPr>
            <a:r>
              <a:rPr lang="en" dirty="0">
                <a:solidFill>
                  <a:schemeClr val="dk1"/>
                </a:solidFill>
              </a:rPr>
              <a:t>Assigning meaningful work when tasks are limited</a:t>
            </a:r>
            <a:br>
              <a:rPr lang="en" dirty="0">
                <a:solidFill>
                  <a:schemeClr val="dk1"/>
                </a:solidFill>
              </a:rPr>
            </a:br>
            <a:endParaRPr dirty="0">
              <a:solidFill>
                <a:schemeClr val="dk1"/>
              </a:solidFill>
            </a:endParaRPr>
          </a:p>
          <a:p>
            <a:pPr marL="0" lvl="0" indent="0" algn="l" rtl="0">
              <a:spcBef>
                <a:spcPts val="1200"/>
              </a:spcBef>
              <a:spcAft>
                <a:spcPts val="0"/>
              </a:spcAft>
              <a:buNone/>
            </a:pPr>
            <a:r>
              <a:rPr lang="en" b="1" u="sng" dirty="0">
                <a:solidFill>
                  <a:schemeClr val="dk1"/>
                </a:solidFill>
              </a:rPr>
              <a:t>Learnings:</a:t>
            </a:r>
            <a:endParaRPr b="1" u="sng" dirty="0">
              <a:solidFill>
                <a:schemeClr val="dk1"/>
              </a:solidFill>
            </a:endParaRPr>
          </a:p>
          <a:p>
            <a:pPr marL="0" lvl="0" indent="0" algn="l" rtl="0">
              <a:spcBef>
                <a:spcPts val="1200"/>
              </a:spcBef>
              <a:spcAft>
                <a:spcPts val="0"/>
              </a:spcAft>
              <a:buNone/>
            </a:pPr>
            <a:r>
              <a:rPr lang="en" dirty="0">
                <a:solidFill>
                  <a:schemeClr val="dk1"/>
                </a:solidFill>
              </a:rPr>
              <a:t>Time Management</a:t>
            </a:r>
            <a:endParaRPr dirty="0">
              <a:solidFill>
                <a:schemeClr val="dk1"/>
              </a:solidFill>
            </a:endParaRPr>
          </a:p>
          <a:p>
            <a:pPr marL="0" lvl="0" indent="0" algn="l" rtl="0">
              <a:spcBef>
                <a:spcPts val="1200"/>
              </a:spcBef>
              <a:spcAft>
                <a:spcPts val="0"/>
              </a:spcAft>
              <a:buNone/>
            </a:pPr>
            <a:r>
              <a:rPr lang="en" dirty="0">
                <a:solidFill>
                  <a:schemeClr val="dk1"/>
                </a:solidFill>
              </a:rPr>
              <a:t>How to make the most of all resources.</a:t>
            </a:r>
            <a:endParaRPr dirty="0">
              <a:solidFill>
                <a:schemeClr val="dk1"/>
              </a:solidFill>
            </a:endParaRPr>
          </a:p>
          <a:p>
            <a:pPr marL="0" lvl="0" indent="0" algn="l" rtl="0">
              <a:spcBef>
                <a:spcPts val="1200"/>
              </a:spcBef>
              <a:spcAft>
                <a:spcPts val="1200"/>
              </a:spcAft>
              <a:buNone/>
            </a:pPr>
            <a:endParaRPr dirty="0">
              <a:solidFill>
                <a:schemeClr val="dk1"/>
              </a:solidFill>
            </a:endParaRPr>
          </a:p>
        </p:txBody>
      </p:sp>
      <p:sp>
        <p:nvSpPr>
          <p:cNvPr id="2" name="Google Shape;151;p28">
            <a:extLst>
              <a:ext uri="{FF2B5EF4-FFF2-40B4-BE49-F238E27FC236}">
                <a16:creationId xmlns:a16="http://schemas.microsoft.com/office/drawing/2014/main" id="{73720AF5-A804-F81F-4183-C3DEB6AA655F}"/>
              </a:ext>
            </a:extLst>
          </p:cNvPr>
          <p:cNvSpPr txBox="1">
            <a:spLocks/>
          </p:cNvSpPr>
          <p:nvPr/>
        </p:nvSpPr>
        <p:spPr>
          <a:xfrm>
            <a:off x="311700" y="888370"/>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buSzPts val="990"/>
            </a:pPr>
            <a:r>
              <a:rPr lang="en-US" sz="2820" b="1" dirty="0">
                <a:solidFill>
                  <a:schemeClr val="bg1"/>
                </a:solidFill>
              </a:rPr>
              <a:t>Takeaways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1000"/>
            <a:lum/>
          </a:blip>
          <a:srcRect/>
          <a:stretch>
            <a:fillRect/>
          </a:stretch>
        </a:blip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013663" y="1308803"/>
            <a:ext cx="7899428" cy="3531052"/>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b="1" dirty="0">
                <a:solidFill>
                  <a:schemeClr val="dk1"/>
                </a:solidFill>
              </a:rPr>
              <a:t>Team Name</a:t>
            </a:r>
            <a:r>
              <a:rPr lang="en" sz="1800" dirty="0">
                <a:solidFill>
                  <a:schemeClr val="dk1"/>
                </a:solidFill>
              </a:rPr>
              <a:t>       	:    </a:t>
            </a:r>
            <a:r>
              <a:rPr lang="en" sz="1600" b="1" u="sng" dirty="0">
                <a:solidFill>
                  <a:schemeClr val="dk1"/>
                </a:solidFill>
              </a:rPr>
              <a:t>Hack Masters - Team 3</a:t>
            </a:r>
            <a:endParaRPr sz="1600" b="1" u="sng" dirty="0">
              <a:solidFill>
                <a:schemeClr val="dk1"/>
              </a:solidFill>
            </a:endParaRPr>
          </a:p>
          <a:p>
            <a:pPr marL="0" lvl="0" indent="0" algn="l" rtl="0">
              <a:lnSpc>
                <a:spcPct val="115000"/>
              </a:lnSpc>
              <a:spcBef>
                <a:spcPts val="1200"/>
              </a:spcBef>
              <a:spcAft>
                <a:spcPts val="0"/>
              </a:spcAft>
              <a:buNone/>
            </a:pPr>
            <a:r>
              <a:rPr lang="en-US" sz="1800" b="1" dirty="0">
                <a:solidFill>
                  <a:schemeClr val="dk1"/>
                </a:solidFill>
              </a:rPr>
              <a:t>Team Lead </a:t>
            </a:r>
            <a:r>
              <a:rPr lang="en-US" sz="1800" dirty="0">
                <a:solidFill>
                  <a:schemeClr val="dk1"/>
                </a:solidFill>
              </a:rPr>
              <a:t>       	:    </a:t>
            </a:r>
            <a:r>
              <a:rPr lang="en-US" sz="1600" dirty="0">
                <a:solidFill>
                  <a:schemeClr val="dk1"/>
                </a:solidFill>
              </a:rPr>
              <a:t>Adrina Colaco (RMC), Prathyusha K (RMC)</a:t>
            </a:r>
          </a:p>
          <a:p>
            <a:pPr marL="0" lvl="0" indent="0" algn="l" rtl="0">
              <a:lnSpc>
                <a:spcPct val="115000"/>
              </a:lnSpc>
              <a:spcBef>
                <a:spcPts val="1200"/>
              </a:spcBef>
              <a:spcAft>
                <a:spcPts val="0"/>
              </a:spcAft>
              <a:buNone/>
            </a:pPr>
            <a:r>
              <a:rPr lang="en-US" sz="1800" b="1" dirty="0">
                <a:solidFill>
                  <a:schemeClr val="dk1"/>
                </a:solidFill>
              </a:rPr>
              <a:t>Mentor</a:t>
            </a:r>
            <a:r>
              <a:rPr lang="en-US" sz="1800" dirty="0">
                <a:solidFill>
                  <a:schemeClr val="dk1"/>
                </a:solidFill>
              </a:rPr>
              <a:t>   		:    </a:t>
            </a:r>
            <a:r>
              <a:rPr lang="en-US" sz="1600" dirty="0">
                <a:solidFill>
                  <a:schemeClr val="dk1"/>
                </a:solidFill>
              </a:rPr>
              <a:t>Sandhya Gaikwad</a:t>
            </a:r>
          </a:p>
          <a:p>
            <a:pPr marL="0" lvl="0" indent="0" algn="l" rtl="0">
              <a:lnSpc>
                <a:spcPct val="115000"/>
              </a:lnSpc>
              <a:spcBef>
                <a:spcPts val="1200"/>
              </a:spcBef>
              <a:spcAft>
                <a:spcPts val="0"/>
              </a:spcAft>
              <a:buNone/>
            </a:pPr>
            <a:r>
              <a:rPr lang="en" sz="1800" b="1" dirty="0">
                <a:solidFill>
                  <a:schemeClr val="dk1"/>
                </a:solidFill>
              </a:rPr>
              <a:t>Team Members</a:t>
            </a:r>
            <a:r>
              <a:rPr lang="en" sz="1800" dirty="0">
                <a:solidFill>
                  <a:schemeClr val="dk1"/>
                </a:solidFill>
              </a:rPr>
              <a:t>  	:</a:t>
            </a:r>
            <a:endParaRPr sz="1600" dirty="0">
              <a:solidFill>
                <a:schemeClr val="dk1"/>
              </a:solidFill>
            </a:endParaRPr>
          </a:p>
          <a:p>
            <a:pPr marL="228600" lvl="0" indent="0" algn="l" rtl="0">
              <a:lnSpc>
                <a:spcPct val="115000"/>
              </a:lnSpc>
              <a:spcBef>
                <a:spcPts val="1200"/>
              </a:spcBef>
              <a:spcAft>
                <a:spcPts val="0"/>
              </a:spcAft>
              <a:buClr>
                <a:schemeClr val="dk1"/>
              </a:buClr>
              <a:buSzPts val="1100"/>
              <a:buFont typeface="Arial"/>
              <a:buNone/>
            </a:pPr>
            <a:endParaRPr sz="1600" dirty="0">
              <a:solidFill>
                <a:schemeClr val="dk1"/>
              </a:solidFill>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b="1" dirty="0">
              <a:solidFill>
                <a:schemeClr val="dk1"/>
              </a:solidFill>
            </a:endParaRPr>
          </a:p>
          <a:p>
            <a:pPr marL="0" lvl="0" indent="0" algn="ctr" rtl="0">
              <a:spcBef>
                <a:spcPts val="1200"/>
              </a:spcBef>
              <a:spcAft>
                <a:spcPts val="0"/>
              </a:spcAft>
              <a:buNone/>
            </a:pPr>
            <a:endParaRPr dirty="0"/>
          </a:p>
        </p:txBody>
      </p:sp>
      <p:graphicFrame>
        <p:nvGraphicFramePr>
          <p:cNvPr id="2" name="Table 1">
            <a:extLst>
              <a:ext uri="{FF2B5EF4-FFF2-40B4-BE49-F238E27FC236}">
                <a16:creationId xmlns:a16="http://schemas.microsoft.com/office/drawing/2014/main" id="{EFE84182-7453-41F5-FC92-AA556CD31DE2}"/>
              </a:ext>
            </a:extLst>
          </p:cNvPr>
          <p:cNvGraphicFramePr>
            <a:graphicFrameLocks noGrp="1"/>
          </p:cNvGraphicFramePr>
          <p:nvPr>
            <p:extLst>
              <p:ext uri="{D42A27DB-BD31-4B8C-83A1-F6EECF244321}">
                <p14:modId xmlns:p14="http://schemas.microsoft.com/office/powerpoint/2010/main" val="370900072"/>
              </p:ext>
            </p:extLst>
          </p:nvPr>
        </p:nvGraphicFramePr>
        <p:xfrm>
          <a:off x="3342121" y="3003764"/>
          <a:ext cx="5665345" cy="1477588"/>
        </p:xfrm>
        <a:graphic>
          <a:graphicData uri="http://schemas.openxmlformats.org/drawingml/2006/table">
            <a:tbl>
              <a:tblPr firstRow="1" bandRow="1">
                <a:tableStyleId>{2D5ABB26-0587-4C30-8999-92F81FD0307C}</a:tableStyleId>
              </a:tblPr>
              <a:tblGrid>
                <a:gridCol w="2278089">
                  <a:extLst>
                    <a:ext uri="{9D8B030D-6E8A-4147-A177-3AD203B41FA5}">
                      <a16:colId xmlns:a16="http://schemas.microsoft.com/office/drawing/2014/main" val="4000303846"/>
                    </a:ext>
                  </a:extLst>
                </a:gridCol>
                <a:gridCol w="3387256">
                  <a:extLst>
                    <a:ext uri="{9D8B030D-6E8A-4147-A177-3AD203B41FA5}">
                      <a16:colId xmlns:a16="http://schemas.microsoft.com/office/drawing/2014/main" val="1198042858"/>
                    </a:ext>
                  </a:extLst>
                </a:gridCol>
              </a:tblGrid>
              <a:tr h="36939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cap="all" baseline="0" dirty="0">
                          <a:solidFill>
                            <a:schemeClr val="dk1"/>
                          </a:solidFill>
                          <a:latin typeface="+mn-lt"/>
                          <a:ea typeface="+mn-ea"/>
                          <a:cs typeface="+mn-cs"/>
                          <a:sym typeface="Arial"/>
                        </a:rPr>
                        <a:t>Amar </a:t>
                      </a:r>
                      <a:r>
                        <a:rPr lang="en-US" sz="1600" kern="1200" cap="all" baseline="0" dirty="0" err="1">
                          <a:solidFill>
                            <a:schemeClr val="dk1"/>
                          </a:solidFill>
                          <a:latin typeface="+mn-lt"/>
                          <a:ea typeface="+mn-ea"/>
                          <a:cs typeface="+mn-cs"/>
                          <a:sym typeface="Arial"/>
                        </a:rPr>
                        <a:t>Karande</a:t>
                      </a:r>
                      <a:endParaRPr lang="en-US" sz="1600" kern="1200" cap="all" baseline="0" dirty="0">
                        <a:solidFill>
                          <a:schemeClr val="dk1"/>
                        </a:solidFill>
                        <a:latin typeface="+mn-lt"/>
                        <a:ea typeface="+mn-ea"/>
                        <a:cs typeface="+mn-cs"/>
                        <a:sym typeface="Aria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cap="all" baseline="0" dirty="0">
                          <a:solidFill>
                            <a:schemeClr val="dk1"/>
                          </a:solidFill>
                          <a:latin typeface="+mn-lt"/>
                          <a:ea typeface="+mn-ea"/>
                          <a:cs typeface="+mn-cs"/>
                          <a:sym typeface="Arial"/>
                        </a:rPr>
                        <a:t>Anushka Sadanand Chaudhari</a:t>
                      </a:r>
                    </a:p>
                  </a:txBody>
                  <a:tcPr/>
                </a:tc>
                <a:extLst>
                  <a:ext uri="{0D108BD9-81ED-4DB2-BD59-A6C34878D82A}">
                    <a16:rowId xmlns:a16="http://schemas.microsoft.com/office/drawing/2014/main" val="2578551005"/>
                  </a:ext>
                </a:extLst>
              </a:tr>
              <a:tr h="36939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cap="all" baseline="0" dirty="0">
                          <a:solidFill>
                            <a:schemeClr val="dk1"/>
                          </a:solidFill>
                          <a:latin typeface="+mn-lt"/>
                          <a:ea typeface="+mn-ea"/>
                          <a:cs typeface="+mn-cs"/>
                          <a:sym typeface="Arial"/>
                        </a:rPr>
                        <a:t>Ebrahim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cap="all" baseline="0" dirty="0">
                          <a:solidFill>
                            <a:schemeClr val="dk1"/>
                          </a:solidFill>
                          <a:latin typeface="+mn-lt"/>
                          <a:ea typeface="+mn-ea"/>
                          <a:cs typeface="+mn-cs"/>
                          <a:sym typeface="Arial"/>
                        </a:rPr>
                        <a:t>Darshan Vijay Chaudhari</a:t>
                      </a:r>
                    </a:p>
                  </a:txBody>
                  <a:tcPr/>
                </a:tc>
                <a:extLst>
                  <a:ext uri="{0D108BD9-81ED-4DB2-BD59-A6C34878D82A}">
                    <a16:rowId xmlns:a16="http://schemas.microsoft.com/office/drawing/2014/main" val="1906234097"/>
                  </a:ext>
                </a:extLst>
              </a:tr>
              <a:tr h="3693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1200" cap="all" baseline="0" dirty="0" err="1">
                          <a:solidFill>
                            <a:schemeClr val="dk1"/>
                          </a:solidFill>
                          <a:latin typeface="+mn-lt"/>
                          <a:ea typeface="+mn-ea"/>
                          <a:cs typeface="+mn-cs"/>
                          <a:sym typeface="Arial"/>
                        </a:rPr>
                        <a:t>Jaee</a:t>
                      </a:r>
                      <a:r>
                        <a:rPr lang="en-US" sz="1600" kern="1200" cap="all" baseline="0" dirty="0">
                          <a:solidFill>
                            <a:schemeClr val="dk1"/>
                          </a:solidFill>
                          <a:latin typeface="+mn-lt"/>
                          <a:ea typeface="+mn-ea"/>
                          <a:cs typeface="+mn-cs"/>
                          <a:sym typeface="Arial"/>
                        </a:rPr>
                        <a:t> Joshi</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cap="all" baseline="0" dirty="0">
                          <a:solidFill>
                            <a:schemeClr val="dk1"/>
                          </a:solidFill>
                          <a:latin typeface="+mn-lt"/>
                          <a:ea typeface="+mn-ea"/>
                          <a:cs typeface="+mn-cs"/>
                          <a:sym typeface="Arial"/>
                        </a:rPr>
                        <a:t>Hitesh </a:t>
                      </a:r>
                      <a:r>
                        <a:rPr lang="en-US" sz="1600" kern="1200" cap="all" baseline="0" dirty="0" err="1">
                          <a:solidFill>
                            <a:schemeClr val="dk1"/>
                          </a:solidFill>
                          <a:latin typeface="+mn-lt"/>
                          <a:ea typeface="+mn-ea"/>
                          <a:cs typeface="+mn-cs"/>
                          <a:sym typeface="Arial"/>
                        </a:rPr>
                        <a:t>sharma</a:t>
                      </a:r>
                      <a:r>
                        <a:rPr lang="en-US" sz="1600" kern="1200" cap="all" baseline="0" dirty="0">
                          <a:solidFill>
                            <a:schemeClr val="dk1"/>
                          </a:solidFill>
                          <a:latin typeface="+mn-lt"/>
                          <a:ea typeface="+mn-ea"/>
                          <a:cs typeface="+mn-cs"/>
                          <a:sym typeface="Arial"/>
                        </a:rPr>
                        <a:t> </a:t>
                      </a:r>
                    </a:p>
                  </a:txBody>
                  <a:tcPr/>
                </a:tc>
                <a:extLst>
                  <a:ext uri="{0D108BD9-81ED-4DB2-BD59-A6C34878D82A}">
                    <a16:rowId xmlns:a16="http://schemas.microsoft.com/office/drawing/2014/main" val="811268709"/>
                  </a:ext>
                </a:extLst>
              </a:tr>
              <a:tr h="36939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cap="all" baseline="0" dirty="0">
                          <a:solidFill>
                            <a:schemeClr val="dk1"/>
                          </a:solidFill>
                          <a:latin typeface="+mn-lt"/>
                          <a:ea typeface="+mn-ea"/>
                          <a:cs typeface="+mn-cs"/>
                          <a:sym typeface="Arial"/>
                        </a:rPr>
                        <a:t>Samruddhi Jagdale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1200" cap="all" baseline="0" dirty="0">
                          <a:solidFill>
                            <a:schemeClr val="dk1"/>
                          </a:solidFill>
                          <a:latin typeface="+mn-lt"/>
                          <a:ea typeface="+mn-ea"/>
                          <a:cs typeface="+mn-cs"/>
                          <a:sym typeface="Arial"/>
                        </a:rPr>
                        <a:t>Yash Sanjay </a:t>
                      </a:r>
                      <a:r>
                        <a:rPr lang="en-US" sz="1600" kern="1200" cap="all" baseline="0" dirty="0" err="1">
                          <a:solidFill>
                            <a:schemeClr val="dk1"/>
                          </a:solidFill>
                          <a:latin typeface="+mn-lt"/>
                          <a:ea typeface="+mn-ea"/>
                          <a:cs typeface="+mn-cs"/>
                          <a:sym typeface="Arial"/>
                        </a:rPr>
                        <a:t>Ambarte</a:t>
                      </a:r>
                      <a:endParaRPr lang="en-US" sz="1600" kern="1200" cap="all" baseline="0" dirty="0">
                        <a:solidFill>
                          <a:schemeClr val="dk1"/>
                        </a:solidFill>
                        <a:latin typeface="+mn-lt"/>
                        <a:ea typeface="+mn-ea"/>
                        <a:cs typeface="+mn-cs"/>
                        <a:sym typeface="Arial"/>
                      </a:endParaRPr>
                    </a:p>
                  </a:txBody>
                  <a:tcPr/>
                </a:tc>
                <a:extLst>
                  <a:ext uri="{0D108BD9-81ED-4DB2-BD59-A6C34878D82A}">
                    <a16:rowId xmlns:a16="http://schemas.microsoft.com/office/drawing/2014/main" val="2789785506"/>
                  </a:ext>
                </a:extLst>
              </a:tr>
            </a:tbl>
          </a:graphicData>
        </a:graphic>
      </p:graphicFrame>
      <p:sp>
        <p:nvSpPr>
          <p:cNvPr id="4" name="Title 3">
            <a:extLst>
              <a:ext uri="{FF2B5EF4-FFF2-40B4-BE49-F238E27FC236}">
                <a16:creationId xmlns:a16="http://schemas.microsoft.com/office/drawing/2014/main" id="{89852CF6-2258-E298-B4AD-49D1A272D0AC}"/>
              </a:ext>
            </a:extLst>
          </p:cNvPr>
          <p:cNvSpPr>
            <a:spLocks noGrp="1"/>
          </p:cNvSpPr>
          <p:nvPr>
            <p:ph type="ctrTitle"/>
          </p:nvPr>
        </p:nvSpPr>
        <p:spPr>
          <a:xfrm>
            <a:off x="919288" y="662148"/>
            <a:ext cx="7305423" cy="766727"/>
          </a:xfrm>
        </p:spPr>
        <p:txBody>
          <a:bodyPr/>
          <a:lstStyle/>
          <a:p>
            <a:pPr algn="ctr"/>
            <a:r>
              <a:rPr lang="en-US" sz="2800" b="1" dirty="0">
                <a:solidFill>
                  <a:schemeClr val="dk1"/>
                </a:solidFill>
              </a:rPr>
              <a:t>Project</a:t>
            </a:r>
            <a:r>
              <a:rPr lang="en-US" dirty="0">
                <a:solidFill>
                  <a:schemeClr val="accent3"/>
                </a:solidFill>
              </a:rPr>
              <a:t> </a:t>
            </a:r>
            <a:r>
              <a:rPr lang="en-US" sz="2800" b="1" dirty="0">
                <a:solidFill>
                  <a:schemeClr val="dk1"/>
                </a:solidFill>
              </a:rPr>
              <a:t>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180"/>
        <p:cNvGrpSpPr/>
        <p:nvPr/>
      </p:nvGrpSpPr>
      <p:grpSpPr>
        <a:xfrm>
          <a:off x="0" y="0"/>
          <a:ext cx="0" cy="0"/>
          <a:chOff x="0" y="0"/>
          <a:chExt cx="0" cy="0"/>
        </a:xfrm>
      </p:grpSpPr>
      <p:sp>
        <p:nvSpPr>
          <p:cNvPr id="181" name="Google Shape;181;p3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b="1">
                <a:solidFill>
                  <a:schemeClr val="dk1"/>
                </a:solidFill>
              </a:rPr>
              <a:t>THANK YOU!</a:t>
            </a:r>
            <a:br>
              <a:rPr lang="en" sz="3000" b="1">
                <a:solidFill>
                  <a:schemeClr val="dk1"/>
                </a:solidFill>
              </a:rPr>
            </a:br>
            <a:endParaRPr sz="3000" b="1">
              <a:solidFill>
                <a:schemeClr val="dk1"/>
              </a:solidFill>
            </a:endParaRPr>
          </a:p>
          <a:p>
            <a:pPr marL="0" lvl="0" indent="0" algn="ctr" rtl="0">
              <a:spcBef>
                <a:spcPts val="1200"/>
              </a:spcBef>
              <a:spcAft>
                <a:spcPts val="0"/>
              </a:spcAft>
              <a:buNone/>
            </a:pPr>
            <a:r>
              <a:rPr lang="en" sz="3000" b="1">
                <a:solidFill>
                  <a:schemeClr val="dk1"/>
                </a:solidFill>
              </a:rPr>
              <a:t>By</a:t>
            </a:r>
            <a:endParaRPr sz="3000" b="1">
              <a:solidFill>
                <a:schemeClr val="dk1"/>
              </a:solidFill>
            </a:endParaRPr>
          </a:p>
          <a:p>
            <a:pPr marL="0" lvl="0" indent="0" algn="ctr" rtl="0">
              <a:spcBef>
                <a:spcPts val="1200"/>
              </a:spcBef>
              <a:spcAft>
                <a:spcPts val="1200"/>
              </a:spcAft>
              <a:buNone/>
            </a:pPr>
            <a:r>
              <a:rPr lang="en" sz="2000" b="1">
                <a:solidFill>
                  <a:schemeClr val="dk1"/>
                </a:solidFill>
              </a:rPr>
              <a:t>Team 3 - Hack Masters</a:t>
            </a:r>
            <a:endParaRPr sz="20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979055" y="1838036"/>
            <a:ext cx="7712364" cy="2466109"/>
          </a:xfrm>
          <a:prstGeom prst="rect">
            <a:avLst/>
          </a:prstGeom>
        </p:spPr>
        <p:txBody>
          <a:bodyPr spcFirstLastPara="1" wrap="square" lIns="91425" tIns="91425" rIns="91425" bIns="91425" anchor="t" anchorCtr="0">
            <a:normAutofit fontScale="40000" lnSpcReduction="20000"/>
          </a:bodyPr>
          <a:lstStyle/>
          <a:p>
            <a:pPr marL="0" lvl="0" indent="0" algn="l" rtl="0">
              <a:spcBef>
                <a:spcPts val="1200"/>
              </a:spcBef>
              <a:spcAft>
                <a:spcPts val="0"/>
              </a:spcAft>
              <a:buClr>
                <a:schemeClr val="dk1"/>
              </a:buClr>
              <a:buSzPts val="275"/>
              <a:buFont typeface="Arial"/>
              <a:buNone/>
            </a:pPr>
            <a:r>
              <a:rPr lang="en" sz="5600" dirty="0">
                <a:solidFill>
                  <a:schemeClr val="dk1"/>
                </a:solidFill>
              </a:rPr>
              <a:t>The E-commerce Product Page project is a static web page built using HTML, </a:t>
            </a:r>
            <a:r>
              <a:rPr lang="en" sz="5500" dirty="0">
                <a:solidFill>
                  <a:schemeClr val="dk1"/>
                </a:solidFill>
              </a:rPr>
              <a:t>CSS, and JavaScript. This page is hosted on AWS Cloud in the S3 Service. The page showcases a product with detailed information, interactive features, and a user-friendly interface. The primary goal of the project is to present product details in an aesthetically pleasing and functional manner.</a:t>
            </a:r>
            <a:endParaRPr sz="5500" dirty="0">
              <a:solidFill>
                <a:schemeClr val="dk1"/>
              </a:solidFill>
            </a:endParaRPr>
          </a:p>
          <a:p>
            <a:pPr marL="0" lvl="0" indent="0" algn="l" rtl="0">
              <a:spcBef>
                <a:spcPts val="1200"/>
              </a:spcBef>
              <a:spcAft>
                <a:spcPts val="0"/>
              </a:spcAft>
              <a:buClr>
                <a:schemeClr val="dk1"/>
              </a:buClr>
              <a:buSzPct val="78571"/>
              <a:buFont typeface="Arial"/>
              <a:buNone/>
            </a:pPr>
            <a:endParaRPr sz="1400" dirty="0">
              <a:solidFill>
                <a:schemeClr val="dk1"/>
              </a:solidFill>
            </a:endParaRPr>
          </a:p>
          <a:p>
            <a:pPr marL="0" lvl="0" indent="0" algn="l" rtl="0">
              <a:spcBef>
                <a:spcPts val="1200"/>
              </a:spcBef>
              <a:spcAft>
                <a:spcPts val="1200"/>
              </a:spcAft>
              <a:buNone/>
            </a:pPr>
            <a:endParaRPr dirty="0"/>
          </a:p>
        </p:txBody>
      </p:sp>
      <p:sp>
        <p:nvSpPr>
          <p:cNvPr id="2" name="Title 1">
            <a:extLst>
              <a:ext uri="{FF2B5EF4-FFF2-40B4-BE49-F238E27FC236}">
                <a16:creationId xmlns:a16="http://schemas.microsoft.com/office/drawing/2014/main" id="{426DD7A5-AA16-2FD8-397F-0EB927114A60}"/>
              </a:ext>
            </a:extLst>
          </p:cNvPr>
          <p:cNvSpPr>
            <a:spLocks noGrp="1"/>
          </p:cNvSpPr>
          <p:nvPr>
            <p:ph type="title"/>
          </p:nvPr>
        </p:nvSpPr>
        <p:spPr>
          <a:xfrm>
            <a:off x="516068" y="1183935"/>
            <a:ext cx="8111863" cy="572700"/>
          </a:xfrm>
        </p:spPr>
        <p:txBody>
          <a:bodyPr/>
          <a:lstStyle/>
          <a:p>
            <a:pPr algn="ctr"/>
            <a:r>
              <a:rPr lang="en" sz="2800" b="1" dirty="0">
                <a:solidFill>
                  <a:schemeClr val="dk1"/>
                </a:solidFill>
              </a:rPr>
              <a:t>Project Overview</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1E4A-EB59-FED4-413D-D6E2D76B5F24}"/>
              </a:ext>
            </a:extLst>
          </p:cNvPr>
          <p:cNvSpPr>
            <a:spLocks noGrp="1"/>
          </p:cNvSpPr>
          <p:nvPr>
            <p:ph type="title"/>
          </p:nvPr>
        </p:nvSpPr>
        <p:spPr>
          <a:xfrm>
            <a:off x="516068" y="1071373"/>
            <a:ext cx="8111863" cy="572700"/>
          </a:xfrm>
        </p:spPr>
        <p:txBody>
          <a:bodyPr/>
          <a:lstStyle/>
          <a:p>
            <a:pPr algn="ctr"/>
            <a:r>
              <a:rPr lang="en" sz="2800" b="1" dirty="0">
                <a:solidFill>
                  <a:schemeClr val="dk1"/>
                </a:solidFill>
              </a:rPr>
              <a:t>Objectives</a:t>
            </a:r>
            <a:endParaRPr lang="en-US" dirty="0"/>
          </a:p>
        </p:txBody>
      </p:sp>
      <p:sp>
        <p:nvSpPr>
          <p:cNvPr id="3" name="Text Placeholder 2">
            <a:extLst>
              <a:ext uri="{FF2B5EF4-FFF2-40B4-BE49-F238E27FC236}">
                <a16:creationId xmlns:a16="http://schemas.microsoft.com/office/drawing/2014/main" id="{1263A09E-862D-4433-B53B-62707A2A1EEE}"/>
              </a:ext>
            </a:extLst>
          </p:cNvPr>
          <p:cNvSpPr>
            <a:spLocks noGrp="1"/>
          </p:cNvSpPr>
          <p:nvPr>
            <p:ph type="body" idx="1"/>
          </p:nvPr>
        </p:nvSpPr>
        <p:spPr>
          <a:xfrm>
            <a:off x="1108364" y="1644073"/>
            <a:ext cx="7723936" cy="2924802"/>
          </a:xfrm>
        </p:spPr>
        <p:txBody>
          <a:bodyPr>
            <a:normAutofit fontScale="92500" lnSpcReduction="20000"/>
          </a:bodyPr>
          <a:lstStyle/>
          <a:p>
            <a:pPr marL="457200" lvl="0" indent="-317500" algn="l" rtl="0">
              <a:lnSpc>
                <a:spcPct val="100000"/>
              </a:lnSpc>
              <a:spcBef>
                <a:spcPts val="1200"/>
              </a:spcBef>
              <a:spcAft>
                <a:spcPts val="0"/>
              </a:spcAft>
              <a:buClr>
                <a:schemeClr val="dk1"/>
              </a:buClr>
              <a:buSzPct val="100000"/>
              <a:buChar char="●"/>
            </a:pPr>
            <a:r>
              <a:rPr lang="en-US" sz="2200" dirty="0">
                <a:solidFill>
                  <a:schemeClr val="dk1"/>
                </a:solidFill>
              </a:rPr>
              <a:t>Create a visually appealing product page</a:t>
            </a:r>
          </a:p>
          <a:p>
            <a:pPr marL="457200" lvl="0" indent="-317500" algn="l" rtl="0">
              <a:lnSpc>
                <a:spcPct val="100000"/>
              </a:lnSpc>
              <a:spcBef>
                <a:spcPts val="0"/>
              </a:spcBef>
              <a:spcAft>
                <a:spcPts val="0"/>
              </a:spcAft>
              <a:buClr>
                <a:schemeClr val="dk1"/>
              </a:buClr>
              <a:buSzPct val="100000"/>
              <a:buChar char="●"/>
            </a:pPr>
            <a:r>
              <a:rPr lang="en-US" sz="2200" dirty="0">
                <a:solidFill>
                  <a:schemeClr val="dk1"/>
                </a:solidFill>
              </a:rPr>
              <a:t>Implement interactive features like image zoom and a quantity selector</a:t>
            </a:r>
          </a:p>
          <a:p>
            <a:pPr marL="457200" lvl="0" indent="-317500" algn="l" rtl="0">
              <a:lnSpc>
                <a:spcPct val="100000"/>
              </a:lnSpc>
              <a:spcBef>
                <a:spcPts val="0"/>
              </a:spcBef>
              <a:spcAft>
                <a:spcPts val="0"/>
              </a:spcAft>
              <a:buClr>
                <a:schemeClr val="dk1"/>
              </a:buClr>
              <a:buSzPct val="100000"/>
              <a:buChar char="●"/>
            </a:pPr>
            <a:r>
              <a:rPr lang="en-US" sz="2200" dirty="0">
                <a:solidFill>
                  <a:schemeClr val="dk1"/>
                </a:solidFill>
              </a:rPr>
              <a:t>Ensure responsiveness for different screen sizes like mobile and desktop views</a:t>
            </a:r>
          </a:p>
          <a:p>
            <a:pPr marL="457200" lvl="0" indent="-323850" algn="l" rtl="0">
              <a:lnSpc>
                <a:spcPct val="100000"/>
              </a:lnSpc>
              <a:spcBef>
                <a:spcPts val="0"/>
              </a:spcBef>
              <a:spcAft>
                <a:spcPts val="0"/>
              </a:spcAft>
              <a:buClr>
                <a:schemeClr val="dk1"/>
              </a:buClr>
              <a:buSzPct val="100000"/>
              <a:buChar char="●"/>
            </a:pPr>
            <a:r>
              <a:rPr lang="en-US" sz="2200" dirty="0">
                <a:solidFill>
                  <a:schemeClr val="dk1"/>
                </a:solidFill>
              </a:rPr>
              <a:t>Product image gallery with thumbnail navigation</a:t>
            </a:r>
          </a:p>
          <a:p>
            <a:pPr marL="457200" lvl="0" indent="-323850" algn="l" rtl="0">
              <a:lnSpc>
                <a:spcPct val="100000"/>
              </a:lnSpc>
              <a:spcBef>
                <a:spcPts val="0"/>
              </a:spcBef>
              <a:spcAft>
                <a:spcPts val="0"/>
              </a:spcAft>
              <a:buClr>
                <a:schemeClr val="dk1"/>
              </a:buClr>
              <a:buSzPct val="100000"/>
              <a:buChar char="●"/>
            </a:pPr>
            <a:r>
              <a:rPr lang="en-US" sz="2200" dirty="0">
                <a:solidFill>
                  <a:schemeClr val="dk1"/>
                </a:solidFill>
              </a:rPr>
              <a:t>Detailed product description and specifications</a:t>
            </a:r>
          </a:p>
          <a:p>
            <a:pPr marL="457200" lvl="0" indent="-323850" algn="l" rtl="0">
              <a:lnSpc>
                <a:spcPct val="100000"/>
              </a:lnSpc>
              <a:spcBef>
                <a:spcPts val="0"/>
              </a:spcBef>
              <a:spcAft>
                <a:spcPts val="0"/>
              </a:spcAft>
              <a:buClr>
                <a:schemeClr val="dk1"/>
              </a:buClr>
              <a:buSzPct val="100000"/>
              <a:buChar char="●"/>
            </a:pPr>
            <a:r>
              <a:rPr lang="en-US" sz="2200" dirty="0">
                <a:solidFill>
                  <a:schemeClr val="dk1"/>
                </a:solidFill>
              </a:rPr>
              <a:t>Price display and “Add to Cart” functionality</a:t>
            </a:r>
          </a:p>
          <a:p>
            <a:pPr marL="457200" lvl="0" indent="-317500" algn="l" rtl="0">
              <a:lnSpc>
                <a:spcPct val="100000"/>
              </a:lnSpc>
              <a:spcBef>
                <a:spcPts val="0"/>
              </a:spcBef>
              <a:spcAft>
                <a:spcPts val="0"/>
              </a:spcAft>
              <a:buClr>
                <a:schemeClr val="dk1"/>
              </a:buClr>
              <a:buSzPct val="100000"/>
              <a:buChar char="●"/>
            </a:pPr>
            <a:r>
              <a:rPr lang="en-US" sz="2200" dirty="0">
                <a:solidFill>
                  <a:schemeClr val="dk1"/>
                </a:solidFill>
              </a:rPr>
              <a:t>Filtration based on product keywords, categories, and sizes</a:t>
            </a:r>
          </a:p>
          <a:p>
            <a:pPr marL="457200" lvl="0" indent="-317500" algn="l" rtl="0">
              <a:lnSpc>
                <a:spcPct val="100000"/>
              </a:lnSpc>
              <a:spcBef>
                <a:spcPts val="0"/>
              </a:spcBef>
              <a:spcAft>
                <a:spcPts val="0"/>
              </a:spcAft>
              <a:buClr>
                <a:schemeClr val="dk1"/>
              </a:buClr>
              <a:buSzPct val="100000"/>
              <a:buChar char="●"/>
            </a:pPr>
            <a:r>
              <a:rPr lang="en-US" sz="2200" dirty="0">
                <a:solidFill>
                  <a:schemeClr val="dk1"/>
                </a:solidFill>
              </a:rPr>
              <a:t>Static website hosting using AWS S3</a:t>
            </a:r>
          </a:p>
        </p:txBody>
      </p:sp>
    </p:spTree>
    <p:extLst>
      <p:ext uri="{BB962C8B-B14F-4D97-AF65-F5344CB8AC3E}">
        <p14:creationId xmlns:p14="http://schemas.microsoft.com/office/powerpoint/2010/main" val="2923057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a:extLst>
            <a:ext uri="{FF2B5EF4-FFF2-40B4-BE49-F238E27FC236}">
              <a16:creationId xmlns:a16="http://schemas.microsoft.com/office/drawing/2014/main" id="{0C2DE294-458B-4E75-D098-E295C842B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C23CF-E3C7-64D3-8D84-1FC2A6EE6FE7}"/>
              </a:ext>
            </a:extLst>
          </p:cNvPr>
          <p:cNvSpPr>
            <a:spLocks noGrp="1"/>
          </p:cNvSpPr>
          <p:nvPr>
            <p:ph type="title"/>
          </p:nvPr>
        </p:nvSpPr>
        <p:spPr>
          <a:xfrm>
            <a:off x="311700" y="1294772"/>
            <a:ext cx="8520600" cy="572700"/>
          </a:xfrm>
        </p:spPr>
        <p:txBody>
          <a:bodyPr/>
          <a:lstStyle/>
          <a:p>
            <a:pPr algn="ctr"/>
            <a:r>
              <a:rPr lang="en" sz="2800" b="1" dirty="0">
                <a:solidFill>
                  <a:schemeClr val="dk1"/>
                </a:solidFill>
              </a:rPr>
              <a:t>Technical Stack</a:t>
            </a:r>
            <a:endParaRPr lang="en-US" dirty="0"/>
          </a:p>
        </p:txBody>
      </p:sp>
      <p:sp>
        <p:nvSpPr>
          <p:cNvPr id="3" name="Text Placeholder 2">
            <a:extLst>
              <a:ext uri="{FF2B5EF4-FFF2-40B4-BE49-F238E27FC236}">
                <a16:creationId xmlns:a16="http://schemas.microsoft.com/office/drawing/2014/main" id="{76A70BA1-278E-6D8F-038D-82D1D817281D}"/>
              </a:ext>
            </a:extLst>
          </p:cNvPr>
          <p:cNvSpPr>
            <a:spLocks noGrp="1"/>
          </p:cNvSpPr>
          <p:nvPr>
            <p:ph type="body" idx="1"/>
          </p:nvPr>
        </p:nvSpPr>
        <p:spPr>
          <a:xfrm>
            <a:off x="1145310" y="1867472"/>
            <a:ext cx="7686990" cy="2361383"/>
          </a:xfrm>
        </p:spPr>
        <p:txBody>
          <a:bodyPr/>
          <a:lstStyle/>
          <a:p>
            <a:pPr marL="457200" lvl="0" indent="-342900" algn="l" rtl="0">
              <a:spcBef>
                <a:spcPts val="1200"/>
              </a:spcBef>
              <a:spcAft>
                <a:spcPts val="0"/>
              </a:spcAft>
              <a:buClr>
                <a:schemeClr val="dk1"/>
              </a:buClr>
              <a:buSzPct val="100000"/>
              <a:buChar char="●"/>
            </a:pPr>
            <a:r>
              <a:rPr lang="en-US" sz="2000" dirty="0">
                <a:solidFill>
                  <a:schemeClr val="dk1"/>
                </a:solidFill>
              </a:rPr>
              <a:t>HTML: Structure and content of the web page.</a:t>
            </a:r>
          </a:p>
          <a:p>
            <a:pPr marL="457200" lvl="0" indent="-342900" algn="l" rtl="0">
              <a:spcBef>
                <a:spcPts val="0"/>
              </a:spcBef>
              <a:spcAft>
                <a:spcPts val="0"/>
              </a:spcAft>
              <a:buClr>
                <a:schemeClr val="dk1"/>
              </a:buClr>
              <a:buSzPct val="100000"/>
              <a:buChar char="●"/>
            </a:pPr>
            <a:r>
              <a:rPr lang="en-US" sz="2000" dirty="0">
                <a:solidFill>
                  <a:schemeClr val="dk1"/>
                </a:solidFill>
              </a:rPr>
              <a:t>CSS: Styling and layout for the page elements.</a:t>
            </a:r>
          </a:p>
          <a:p>
            <a:pPr marL="457200" lvl="0" indent="-342900" algn="l" rtl="0">
              <a:spcBef>
                <a:spcPts val="0"/>
              </a:spcBef>
              <a:spcAft>
                <a:spcPts val="0"/>
              </a:spcAft>
              <a:buClr>
                <a:schemeClr val="dk1"/>
              </a:buClr>
              <a:buSzPct val="100000"/>
              <a:buChar char="●"/>
            </a:pPr>
            <a:r>
              <a:rPr lang="en-US" sz="2000" dirty="0">
                <a:solidFill>
                  <a:schemeClr val="dk1"/>
                </a:solidFill>
              </a:rPr>
              <a:t>JavaScript: Adding interactivity and dynamic behavior.</a:t>
            </a:r>
          </a:p>
          <a:p>
            <a:pPr marL="457200" lvl="0" indent="-342900" algn="l" rtl="0">
              <a:spcBef>
                <a:spcPts val="0"/>
              </a:spcBef>
              <a:spcAft>
                <a:spcPts val="0"/>
              </a:spcAft>
              <a:buClr>
                <a:schemeClr val="dk1"/>
              </a:buClr>
              <a:buSzPct val="100000"/>
              <a:buChar char="●"/>
            </a:pPr>
            <a:r>
              <a:rPr lang="en-US" sz="2000" dirty="0">
                <a:solidFill>
                  <a:schemeClr val="dk1"/>
                </a:solidFill>
              </a:rPr>
              <a:t>AWS: Static website hosting using S3 bucket</a:t>
            </a:r>
          </a:p>
        </p:txBody>
      </p:sp>
    </p:spTree>
    <p:extLst>
      <p:ext uri="{BB962C8B-B14F-4D97-AF65-F5344CB8AC3E}">
        <p14:creationId xmlns:p14="http://schemas.microsoft.com/office/powerpoint/2010/main" val="23495376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64"/>
        <p:cNvGrpSpPr/>
        <p:nvPr/>
      </p:nvGrpSpPr>
      <p:grpSpPr>
        <a:xfrm>
          <a:off x="0" y="0"/>
          <a:ext cx="0" cy="0"/>
          <a:chOff x="0" y="0"/>
          <a:chExt cx="0" cy="0"/>
        </a:xfrm>
      </p:grpSpPr>
      <p:sp>
        <p:nvSpPr>
          <p:cNvPr id="66" name="Google Shape;66;p15"/>
          <p:cNvSpPr txBox="1">
            <a:spLocks noGrp="1"/>
          </p:cNvSpPr>
          <p:nvPr>
            <p:ph type="body" idx="1"/>
          </p:nvPr>
        </p:nvSpPr>
        <p:spPr>
          <a:xfrm>
            <a:off x="988290" y="1440873"/>
            <a:ext cx="7943273" cy="3315853"/>
          </a:xfrm>
          <a:prstGeom prst="rect">
            <a:avLst/>
          </a:prstGeom>
        </p:spPr>
        <p:txBody>
          <a:bodyPr spcFirstLastPara="1" wrap="square" lIns="91425" tIns="91425" rIns="91425" bIns="91425" anchor="t" anchorCtr="0">
            <a:normAutofit fontScale="40000" lnSpcReduction="20000"/>
          </a:bodyPr>
          <a:lstStyle/>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Setting up the project structure (HTML, CSS, JS files)</a:t>
            </a:r>
          </a:p>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Designing the product page layout using HTML</a:t>
            </a:r>
          </a:p>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Applying styles and responsive features using CSS</a:t>
            </a:r>
          </a:p>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Adding interactive elements with JavaScript (e.g., image zoom, cart update)</a:t>
            </a:r>
          </a:p>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Testing and debugging for cross-browser compatibility.</a:t>
            </a:r>
          </a:p>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Hosting t</a:t>
            </a:r>
            <a:r>
              <a:rPr lang="en-US" sz="5000" dirty="0">
                <a:solidFill>
                  <a:schemeClr val="dk1"/>
                </a:solidFill>
              </a:rPr>
              <a:t>h</a:t>
            </a:r>
            <a:r>
              <a:rPr lang="en" sz="5000" dirty="0">
                <a:solidFill>
                  <a:schemeClr val="dk1"/>
                </a:solidFill>
              </a:rPr>
              <a:t>e static website on AWS Cloud using an S3 bucket</a:t>
            </a:r>
          </a:p>
          <a:p>
            <a:pPr marL="1054100" lvl="0" indent="-914400" algn="l" rtl="0">
              <a:lnSpc>
                <a:spcPct val="100000"/>
              </a:lnSpc>
              <a:spcBef>
                <a:spcPts val="1200"/>
              </a:spcBef>
              <a:spcAft>
                <a:spcPts val="0"/>
              </a:spcAft>
              <a:buClr>
                <a:schemeClr val="dk1"/>
              </a:buClr>
              <a:buSzPct val="100000"/>
              <a:buFont typeface="+mj-lt"/>
              <a:buAutoNum type="arabicPeriod"/>
            </a:pPr>
            <a:r>
              <a:rPr lang="en" sz="5000" dirty="0">
                <a:solidFill>
                  <a:schemeClr val="dk1"/>
                </a:solidFill>
              </a:rPr>
              <a:t>Final Validations in the production environment</a:t>
            </a:r>
          </a:p>
          <a:p>
            <a:pPr marL="139700" lvl="0" indent="0" algn="l" rtl="0">
              <a:lnSpc>
                <a:spcPct val="100000"/>
              </a:lnSpc>
              <a:spcBef>
                <a:spcPts val="1200"/>
              </a:spcBef>
              <a:spcAft>
                <a:spcPts val="0"/>
              </a:spcAft>
              <a:buClr>
                <a:schemeClr val="dk1"/>
              </a:buClr>
              <a:buSzPct val="100000"/>
              <a:buNone/>
            </a:pPr>
            <a:endParaRPr lang="en" sz="5000" dirty="0">
              <a:solidFill>
                <a:schemeClr val="dk1"/>
              </a:solidFill>
            </a:endParaRPr>
          </a:p>
          <a:p>
            <a:pPr marL="457200" lvl="0" indent="-317500" algn="l" rtl="0">
              <a:lnSpc>
                <a:spcPct val="100000"/>
              </a:lnSpc>
              <a:spcBef>
                <a:spcPts val="0"/>
              </a:spcBef>
              <a:spcAft>
                <a:spcPts val="0"/>
              </a:spcAft>
              <a:buClr>
                <a:schemeClr val="dk1"/>
              </a:buClr>
              <a:buSzPct val="100000"/>
              <a:buChar char="●"/>
            </a:pPr>
            <a:endParaRPr sz="5000" dirty="0">
              <a:solidFill>
                <a:schemeClr val="dk1"/>
              </a:solidFill>
            </a:endParaRPr>
          </a:p>
        </p:txBody>
      </p:sp>
      <p:sp>
        <p:nvSpPr>
          <p:cNvPr id="4" name="Title 1">
            <a:extLst>
              <a:ext uri="{FF2B5EF4-FFF2-40B4-BE49-F238E27FC236}">
                <a16:creationId xmlns:a16="http://schemas.microsoft.com/office/drawing/2014/main" id="{78FD64CC-0C6A-BE8C-8B5B-B2DBA63F2C6A}"/>
              </a:ext>
            </a:extLst>
          </p:cNvPr>
          <p:cNvSpPr>
            <a:spLocks noGrp="1"/>
          </p:cNvSpPr>
          <p:nvPr>
            <p:ph type="title"/>
          </p:nvPr>
        </p:nvSpPr>
        <p:spPr>
          <a:xfrm>
            <a:off x="516068" y="868173"/>
            <a:ext cx="8111863" cy="572700"/>
          </a:xfrm>
        </p:spPr>
        <p:txBody>
          <a:bodyPr/>
          <a:lstStyle/>
          <a:p>
            <a:pPr algn="ctr"/>
            <a:r>
              <a:rPr lang="en" sz="2800" b="1" dirty="0">
                <a:solidFill>
                  <a:schemeClr val="dk1"/>
                </a:solidFill>
              </a:rPr>
              <a:t>Step-by-Step Development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768794"/>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Architecture</a:t>
            </a:r>
            <a:endParaRPr b="1" dirty="0">
              <a:solidFill>
                <a:schemeClr val="bg1"/>
              </a:solidFill>
            </a:endParaRPr>
          </a:p>
        </p:txBody>
      </p:sp>
      <p:pic>
        <p:nvPicPr>
          <p:cNvPr id="72" name="Google Shape;72;p16"/>
          <p:cNvPicPr preferRelativeResize="0"/>
          <p:nvPr/>
        </p:nvPicPr>
        <p:blipFill>
          <a:blip r:embed="rId3">
            <a:alphaModFix/>
          </a:blip>
          <a:stretch>
            <a:fillRect/>
          </a:stretch>
        </p:blipFill>
        <p:spPr>
          <a:xfrm>
            <a:off x="505925" y="1627821"/>
            <a:ext cx="8132150" cy="310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12100" y="679150"/>
            <a:ext cx="8719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                        </a:t>
            </a:r>
            <a:r>
              <a:rPr lang="en" sz="3133" b="1" dirty="0">
                <a:solidFill>
                  <a:schemeClr val="bg1"/>
                </a:solidFill>
              </a:rPr>
              <a:t>PROJECT DEVELOPMENT</a:t>
            </a:r>
            <a:endParaRPr sz="3133" b="1" dirty="0">
              <a:solidFill>
                <a:schemeClr val="bg1"/>
              </a:solidFill>
            </a:endParaRPr>
          </a:p>
          <a:p>
            <a:pPr marL="0" lvl="0" indent="0" algn="l" rtl="0">
              <a:spcBef>
                <a:spcPts val="0"/>
              </a:spcBef>
              <a:spcAft>
                <a:spcPts val="0"/>
              </a:spcAft>
              <a:buNone/>
            </a:pPr>
            <a:endParaRPr dirty="0">
              <a:solidFill>
                <a:schemeClr val="bg1"/>
              </a:solidFill>
            </a:endParaRPr>
          </a:p>
        </p:txBody>
      </p:sp>
      <p:pic>
        <p:nvPicPr>
          <p:cNvPr id="78" name="Google Shape;78;p17"/>
          <p:cNvPicPr preferRelativeResize="0"/>
          <p:nvPr/>
        </p:nvPicPr>
        <p:blipFill>
          <a:blip r:embed="rId4">
            <a:alphaModFix/>
          </a:blip>
          <a:stretch>
            <a:fillRect/>
          </a:stretch>
        </p:blipFill>
        <p:spPr>
          <a:xfrm>
            <a:off x="1689974" y="1546150"/>
            <a:ext cx="6003526" cy="3240499"/>
          </a:xfrm>
          <a:prstGeom prst="rect">
            <a:avLst/>
          </a:prstGeom>
          <a:noFill/>
          <a:ln>
            <a:noFill/>
          </a:ln>
        </p:spPr>
      </p:pic>
      <p:sp>
        <p:nvSpPr>
          <p:cNvPr id="79" name="Google Shape;79;p17"/>
          <p:cNvSpPr txBox="1"/>
          <p:nvPr/>
        </p:nvSpPr>
        <p:spPr>
          <a:xfrm>
            <a:off x="1231325" y="4732025"/>
            <a:ext cx="62634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000" dirty="0">
                <a:solidFill>
                  <a:schemeClr val="dk1"/>
                </a:solidFill>
              </a:rPr>
              <a:t>index.html</a:t>
            </a:r>
            <a:endParaRPr sz="2000" dirty="0">
              <a:solidFill>
                <a:schemeClr val="dk1"/>
              </a:solidFill>
            </a:endParaRPr>
          </a:p>
        </p:txBody>
      </p:sp>
      <p:sp>
        <p:nvSpPr>
          <p:cNvPr id="80" name="Google Shape;80;p17"/>
          <p:cNvSpPr txBox="1"/>
          <p:nvPr/>
        </p:nvSpPr>
        <p:spPr>
          <a:xfrm>
            <a:off x="311700" y="1130500"/>
            <a:ext cx="738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dk1"/>
                </a:solidFill>
              </a:rPr>
              <a:t>Front-End Development:</a:t>
            </a:r>
            <a:endParaRPr sz="2400" b="1"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3109</TotalTime>
  <Words>740</Words>
  <Application>Microsoft Office PowerPoint</Application>
  <PresentationFormat>On-screen Show (16:9)</PresentationFormat>
  <Paragraphs>105</Paragraphs>
  <Slides>30</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Tw Cen MT</vt:lpstr>
      <vt:lpstr>Circuit</vt:lpstr>
      <vt:lpstr>PowerPoint Presentation</vt:lpstr>
      <vt:lpstr>Project Topic</vt:lpstr>
      <vt:lpstr>Project Team</vt:lpstr>
      <vt:lpstr>Project Overview</vt:lpstr>
      <vt:lpstr>Objectives</vt:lpstr>
      <vt:lpstr>Technical Stack</vt:lpstr>
      <vt:lpstr>Step-by-Step Development</vt:lpstr>
      <vt:lpstr>Architecture</vt:lpstr>
      <vt:lpstr>                        PROJECT DEVELOPMENT </vt:lpstr>
      <vt:lpstr>style.css</vt:lpstr>
      <vt:lpstr>                              Frontend Part </vt:lpstr>
      <vt:lpstr>JavaScript Features (script.js)</vt:lpstr>
      <vt:lpstr>Web Page</vt:lpstr>
      <vt:lpstr>Added Categories and Filters</vt:lpstr>
      <vt:lpstr>Accessories</vt:lpstr>
      <vt:lpstr>Prices</vt:lpstr>
      <vt:lpstr>Added to Cart </vt:lpstr>
      <vt:lpstr>Search Box</vt:lpstr>
      <vt:lpstr>script.js</vt:lpstr>
      <vt:lpstr>Project Deployment using S3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Page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Alan Mascarenhas</dc:creator>
  <cp:lastModifiedBy>Alan Mascarenhas</cp:lastModifiedBy>
  <cp:revision>13</cp:revision>
  <dcterms:modified xsi:type="dcterms:W3CDTF">2025-06-01T17:05:26Z</dcterms:modified>
</cp:coreProperties>
</file>